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5"/>
  </p:notesMasterIdLst>
  <p:sldIdLst>
    <p:sldId id="258" r:id="rId2"/>
    <p:sldId id="288" r:id="rId3"/>
    <p:sldId id="315" r:id="rId4"/>
    <p:sldId id="279" r:id="rId5"/>
    <p:sldId id="324" r:id="rId6"/>
    <p:sldId id="289" r:id="rId7"/>
    <p:sldId id="327" r:id="rId8"/>
    <p:sldId id="321" r:id="rId9"/>
    <p:sldId id="322" r:id="rId10"/>
    <p:sldId id="323" r:id="rId11"/>
    <p:sldId id="314" r:id="rId12"/>
    <p:sldId id="317" r:id="rId13"/>
    <p:sldId id="329" r:id="rId14"/>
    <p:sldId id="291" r:id="rId15"/>
    <p:sldId id="306" r:id="rId16"/>
    <p:sldId id="296" r:id="rId17"/>
    <p:sldId id="297" r:id="rId18"/>
    <p:sldId id="292" r:id="rId19"/>
    <p:sldId id="293" r:id="rId20"/>
    <p:sldId id="304" r:id="rId21"/>
    <p:sldId id="299" r:id="rId22"/>
    <p:sldId id="300" r:id="rId23"/>
    <p:sldId id="301" r:id="rId24"/>
    <p:sldId id="303" r:id="rId25"/>
    <p:sldId id="318" r:id="rId26"/>
    <p:sldId id="319" r:id="rId27"/>
    <p:sldId id="320" r:id="rId28"/>
    <p:sldId id="328" r:id="rId29"/>
    <p:sldId id="307" r:id="rId30"/>
    <p:sldId id="309" r:id="rId31"/>
    <p:sldId id="311" r:id="rId32"/>
    <p:sldId id="294" r:id="rId33"/>
    <p:sldId id="287" r:id="rId34"/>
  </p:sldIdLst>
  <p:sldSz cx="12192000" cy="6858000"/>
  <p:notesSz cx="6858000" cy="9144000"/>
  <p:embeddedFontLst>
    <p:embeddedFont>
      <p:font typeface="맑은 고딕" panose="020B0503020000020004" pitchFamily="50" charset="-127"/>
      <p:regular r:id="rId36"/>
      <p:bold r:id="rId37"/>
    </p:embeddedFont>
    <p:embeddedFont>
      <p:font typeface="제주고딕" panose="02000300000000000000" pitchFamily="2" charset="-127"/>
      <p:regular r:id="rId38"/>
    </p:embeddedFont>
    <p:embeddedFont>
      <p:font typeface="제주명조" panose="02000300000000000000" pitchFamily="2" charset="-127"/>
      <p:regular r:id="rId39"/>
    </p:embeddedFont>
    <p:embeddedFont>
      <p:font typeface="Abadi" panose="020B0604020104020204" pitchFamily="34" charset="0"/>
      <p:regular r:id="rId4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이 정윤" initials="이정" lastIdx="2" clrIdx="0">
    <p:extLst>
      <p:ext uri="{19B8F6BF-5375-455C-9EA6-DF929625EA0E}">
        <p15:presenceInfo xmlns:p15="http://schemas.microsoft.com/office/powerpoint/2012/main" userId="1bfc75f2ba3869e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EBCC"/>
    <a:srgbClr val="DAE3F3"/>
    <a:srgbClr val="FFFFFF"/>
    <a:srgbClr val="FFF2CC"/>
    <a:srgbClr val="D6DCE5"/>
    <a:srgbClr val="807F8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5208" autoAdjust="0"/>
  </p:normalViewPr>
  <p:slideViewPr>
    <p:cSldViewPr snapToGrid="0">
      <p:cViewPr>
        <p:scale>
          <a:sx n="75" d="100"/>
          <a:sy n="75" d="100"/>
        </p:scale>
        <p:origin x="974" y="28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BCBDB2-197B-46CC-BD69-150CE25F5774}" type="datetimeFigureOut">
              <a:rPr lang="ko-KR" altLang="en-US" smtClean="0"/>
              <a:t>2020-06-25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1341F5-EEB5-433F-9B38-B14FBD8699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89227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1341F5-EEB5-433F-9B38-B14FBD869941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93922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1341F5-EEB5-433F-9B38-B14FBD869941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42256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1341F5-EEB5-433F-9B38-B14FBD869941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42256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1341F5-EEB5-433F-9B38-B14FBD869941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08477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1341F5-EEB5-433F-9B38-B14FBD869941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37358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1341F5-EEB5-433F-9B38-B14FBD869941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9251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87DF2E-746C-464F-B23B-6B8B2BBA16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C61EFC9-7475-4805-8AD9-EB7568179A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60C45D-5615-4A9E-B41C-0B520028C0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F1059-4E7C-4439-BA5E-47C10887222E}" type="datetimeFigureOut">
              <a:rPr lang="ko-KR" altLang="en-US" smtClean="0"/>
              <a:t>2020-06-25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6E4FC83-49D0-4655-B605-FCCBFB4F0E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D60C471-A0E1-43DD-8150-A6317F67EB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408C74-5945-42A6-93CD-8841417219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49119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4DBB69-2C6C-4FEC-BDF4-9D0D29F59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7F4F953-6F61-4F8A-838D-706ECE3EBD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ABD0961-97B2-4DFB-BABE-404BEF798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F1059-4E7C-4439-BA5E-47C10887222E}" type="datetimeFigureOut">
              <a:rPr lang="ko-KR" altLang="en-US" smtClean="0"/>
              <a:t>2020-06-25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2AB99D7-2CB3-4B81-89E1-DDF2C2147F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DB2ECFC-238A-4772-AE65-85C4FE3452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408C74-5945-42A6-93CD-8841417219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43586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F200135-3447-43F3-B46F-66B6000AD12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0733F16-2AA7-4600-9955-0CA32F018F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C750744-9A9B-4643-A504-8DCE7E5011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F1059-4E7C-4439-BA5E-47C10887222E}" type="datetimeFigureOut">
              <a:rPr lang="ko-KR" altLang="en-US" smtClean="0"/>
              <a:t>2020-06-25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8736272-CCEA-4073-A7E4-C70D25743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FADAF54-3FE7-4D49-9488-9EA17F0078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408C74-5945-42A6-93CD-8841417219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97778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043F4A-148A-4944-9457-9F67C1A699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094D763-E482-4E4B-BA27-CA69474455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22D0C99-C3BA-48D9-A26B-935B7028A7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F1059-4E7C-4439-BA5E-47C10887222E}" type="datetimeFigureOut">
              <a:rPr lang="ko-KR" altLang="en-US" smtClean="0"/>
              <a:t>2020-06-25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80B8680-79AB-41BD-9407-D7540F40D4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ADA5F35-9D19-4295-9DE0-3FD1BA49A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408C74-5945-42A6-93CD-8841417219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92807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CC9A7D-1183-422C-9D69-BFEEA53916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B64EFCB-AAE7-4775-BA63-8727C4C0C2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45B2987-8A07-4BB1-AC76-3E5EF9CA07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F1059-4E7C-4439-BA5E-47C10887222E}" type="datetimeFigureOut">
              <a:rPr lang="ko-KR" altLang="en-US" smtClean="0"/>
              <a:t>2020-06-25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9B9E332-A0E2-4CF5-BD67-7404FC0881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003A9B1-3A1B-4938-AC50-61E21360AB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408C74-5945-42A6-93CD-8841417219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9938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36DAB7-6709-41AF-891B-0B0C21A10F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B24C938-9387-4E5C-BFC5-7762BA4D63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0218249-175D-48EF-BCE4-C80E41BB75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1D3DD7C-15E2-4B46-A8A5-44F6CFDEAF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F1059-4E7C-4439-BA5E-47C10887222E}" type="datetimeFigureOut">
              <a:rPr lang="ko-KR" altLang="en-US" smtClean="0"/>
              <a:t>2020-06-25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8D72CCB-74E9-4256-BC32-269EF3303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6CC669F-296C-49CE-BACF-6C96E2573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408C74-5945-42A6-93CD-8841417219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868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06D758-8F08-4FD8-9E00-12B1E879AB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7DABE09-11FC-43B6-A452-48BE370460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4F56E71-94CA-4789-B014-55C3C03BCF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FF6A95D-F0D7-453B-9A62-D097636F0C7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6D78164-4FF5-4B03-AE22-576B4AD31F6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D68FFDA-BF4A-46F2-BC2E-87647D8C80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F1059-4E7C-4439-BA5E-47C10887222E}" type="datetimeFigureOut">
              <a:rPr lang="ko-KR" altLang="en-US" smtClean="0"/>
              <a:t>2020-06-25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D3BE558-DCDD-4A4F-9882-FD0120D3E8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178BA0C-DB2A-4BD5-A03D-DD0347773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408C74-5945-42A6-93CD-8841417219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75908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A93E8B-EE37-49D1-81D0-732AB3D6B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6D93C7F-059E-47E5-933D-F90328C60C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F1059-4E7C-4439-BA5E-47C10887222E}" type="datetimeFigureOut">
              <a:rPr lang="ko-KR" altLang="en-US" smtClean="0"/>
              <a:t>2020-06-25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423939E-67CB-462E-AE2A-AAC94B7201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67C62CA-C2D4-49BA-8BEC-EF0E21F6B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408C74-5945-42A6-93CD-8841417219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97581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FB44697-2624-4263-A53F-5DFBBBDE1A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F1059-4E7C-4439-BA5E-47C10887222E}" type="datetimeFigureOut">
              <a:rPr lang="ko-KR" altLang="en-US" smtClean="0"/>
              <a:t>2020-06-25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81BC325-07C6-4D13-AAC3-6B20D6DA88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752F391-9DF4-450B-9D42-6EDDEBBCE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408C74-5945-42A6-93CD-8841417219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40281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7019A0-9EA6-4B3B-A296-E4C1A8284F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C77AF47-9BD8-487C-9E26-56E910A11D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3280D2B-FCF1-41B9-8BF8-EF994FD1F4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A1B12D2-3F72-4EB8-87B7-489E408EA3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F1059-4E7C-4439-BA5E-47C10887222E}" type="datetimeFigureOut">
              <a:rPr lang="ko-KR" altLang="en-US" smtClean="0"/>
              <a:t>2020-06-25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F545629-E233-4C2E-921F-873DED5B90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1378BB2-61F9-4A08-A020-25386CB02C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408C74-5945-42A6-93CD-8841417219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37746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68AA8F-F30B-4DEC-9C6C-65950BDFC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773A1E8-F3A7-4CF7-B7C2-3D7A8AB16DE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F7E0561-DF69-49E5-AEF7-DD383D5E61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D7399EB-01ED-4248-98C9-5215AA22A8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F1059-4E7C-4439-BA5E-47C10887222E}" type="datetimeFigureOut">
              <a:rPr lang="ko-KR" altLang="en-US" smtClean="0"/>
              <a:t>2020-06-25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DACB78E-CCA9-4F97-9C29-147BA4CA8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7FE3679-9A73-435B-A339-57996BA089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408C74-5945-42A6-93CD-8841417219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62204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8269E7B-09AB-4677-A307-22E43D48CA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D8477F3-6BC8-4E47-8F71-0796EDD3A0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4F9E6AA-6115-47D5-AF6A-30632BE30CB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CF1059-4E7C-4439-BA5E-47C10887222E}" type="datetimeFigureOut">
              <a:rPr lang="ko-KR" altLang="en-US" smtClean="0"/>
              <a:t>2020-06-25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720E95F-6262-4E41-8C77-B432CFBA88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3B6A1BC-D0D4-44C7-A6CC-EB2B5EF40C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408C74-5945-42A6-93CD-8841417219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07232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g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10" Type="http://schemas.openxmlformats.org/officeDocument/2006/relationships/image" Target="../media/image68.png"/><Relationship Id="rId4" Type="http://schemas.openxmlformats.org/officeDocument/2006/relationships/image" Target="../media/image62.png"/><Relationship Id="rId9" Type="http://schemas.openxmlformats.org/officeDocument/2006/relationships/image" Target="../media/image6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Relationship Id="rId9" Type="http://schemas.openxmlformats.org/officeDocument/2006/relationships/image" Target="../media/image7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0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CD95D3-9A77-4877-8DF3-672E0226DF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06211" y="3095328"/>
            <a:ext cx="5732504" cy="1001670"/>
          </a:xfrm>
        </p:spPr>
        <p:txBody>
          <a:bodyPr>
            <a:normAutofit fontScale="90000"/>
          </a:bodyPr>
          <a:lstStyle/>
          <a:p>
            <a:r>
              <a:rPr lang="ko-KR" altLang="en-US" sz="2200" dirty="0">
                <a:latin typeface="제주명조" panose="02000300000000000000" pitchFamily="2" charset="-127"/>
                <a:ea typeface="제주명조" panose="02000300000000000000" pitchFamily="2" charset="-127"/>
              </a:rPr>
              <a:t>엔지니어링 </a:t>
            </a:r>
            <a:r>
              <a:rPr lang="en-US" altLang="ko-KR" sz="2200" dirty="0">
                <a:latin typeface="제주명조" panose="02000300000000000000" pitchFamily="2" charset="-127"/>
                <a:ea typeface="제주명조" panose="02000300000000000000" pitchFamily="2" charset="-127"/>
              </a:rPr>
              <a:t>DB </a:t>
            </a:r>
            <a:r>
              <a:rPr lang="ko-KR" altLang="en-US" sz="2200" dirty="0">
                <a:latin typeface="제주명조" panose="02000300000000000000" pitchFamily="2" charset="-127"/>
                <a:ea typeface="제주명조" panose="02000300000000000000" pitchFamily="2" charset="-127"/>
              </a:rPr>
              <a:t>및 실습 </a:t>
            </a:r>
            <a:r>
              <a:rPr lang="en-US" altLang="ko-KR" sz="2200" dirty="0">
                <a:latin typeface="제주명조" panose="02000300000000000000" pitchFamily="2" charset="-127"/>
                <a:ea typeface="제주명조" panose="02000300000000000000" pitchFamily="2" charset="-127"/>
              </a:rPr>
              <a:t>2</a:t>
            </a:r>
            <a:r>
              <a:rPr lang="ko-KR" altLang="en-US" sz="2200" dirty="0">
                <a:latin typeface="제주명조" panose="02000300000000000000" pitchFamily="2" charset="-127"/>
                <a:ea typeface="제주명조" panose="02000300000000000000" pitchFamily="2" charset="-127"/>
              </a:rPr>
              <a:t>조</a:t>
            </a:r>
            <a:br>
              <a:rPr lang="en-US" altLang="ko-KR" sz="2400" dirty="0">
                <a:latin typeface="제주명조" panose="02000300000000000000" pitchFamily="2" charset="-127"/>
                <a:ea typeface="제주명조" panose="02000300000000000000" pitchFamily="2" charset="-127"/>
              </a:rPr>
            </a:br>
            <a:br>
              <a:rPr lang="en-US" altLang="ko-KR" sz="2400" dirty="0">
                <a:latin typeface="제주명조" panose="02000300000000000000" pitchFamily="2" charset="-127"/>
                <a:ea typeface="제주명조" panose="02000300000000000000" pitchFamily="2" charset="-127"/>
              </a:rPr>
            </a:br>
            <a:r>
              <a:rPr lang="ko-KR" altLang="en-US" sz="2400" dirty="0">
                <a:latin typeface="제주명조" panose="02000300000000000000" pitchFamily="2" charset="-127"/>
                <a:ea typeface="제주명조" panose="02000300000000000000" pitchFamily="2" charset="-127"/>
              </a:rPr>
              <a:t>코로나 바이러스 </a:t>
            </a:r>
            <a:r>
              <a:rPr lang="ko-KR" altLang="en-US" sz="2400" dirty="0" err="1">
                <a:latin typeface="제주명조" panose="02000300000000000000" pitchFamily="2" charset="-127"/>
                <a:ea typeface="제주명조" panose="02000300000000000000" pitchFamily="2" charset="-127"/>
              </a:rPr>
              <a:t>확진자</a:t>
            </a:r>
            <a:r>
              <a:rPr lang="ko-KR" altLang="en-US" sz="2400" dirty="0">
                <a:latin typeface="제주명조" panose="02000300000000000000" pitchFamily="2" charset="-127"/>
                <a:ea typeface="제주명조" panose="02000300000000000000" pitchFamily="2" charset="-127"/>
              </a:rPr>
              <a:t> 데이터를 이용한 </a:t>
            </a:r>
            <a:br>
              <a:rPr lang="en-US" altLang="ko-KR" sz="2400" dirty="0">
                <a:latin typeface="제주명조" panose="02000300000000000000" pitchFamily="2" charset="-127"/>
                <a:ea typeface="제주명조" panose="02000300000000000000" pitchFamily="2" charset="-127"/>
              </a:rPr>
            </a:br>
            <a:r>
              <a:rPr lang="ko-KR" altLang="en-US" sz="2400" dirty="0">
                <a:latin typeface="제주명조" panose="02000300000000000000" pitchFamily="2" charset="-127"/>
                <a:ea typeface="제주명조" panose="02000300000000000000" pitchFamily="2" charset="-127"/>
              </a:rPr>
              <a:t>집단 감염 분석 및 지역 별 대책 예측</a:t>
            </a:r>
            <a:br>
              <a:rPr lang="en-US" altLang="ko-KR" sz="2400" dirty="0">
                <a:latin typeface="제주명조" panose="02000300000000000000" pitchFamily="2" charset="-127"/>
                <a:ea typeface="제주명조" panose="02000300000000000000" pitchFamily="2" charset="-127"/>
              </a:rPr>
            </a:br>
            <a:endParaRPr lang="ko-KR" altLang="en-US" sz="2400" dirty="0">
              <a:latin typeface="제주명조" panose="02000300000000000000" pitchFamily="2" charset="-127"/>
              <a:ea typeface="제주명조" panose="02000300000000000000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62D85FF-B121-40D8-9631-FE0A2311B0DC}"/>
              </a:ext>
            </a:extLst>
          </p:cNvPr>
          <p:cNvSpPr/>
          <p:nvPr/>
        </p:nvSpPr>
        <p:spPr>
          <a:xfrm>
            <a:off x="3743" y="0"/>
            <a:ext cx="12192000" cy="284085"/>
          </a:xfrm>
          <a:prstGeom prst="rect">
            <a:avLst/>
          </a:prstGeom>
          <a:solidFill>
            <a:srgbClr val="807F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81C4F3A-07DB-4EAB-BEC4-553F4CAAEC0D}"/>
              </a:ext>
            </a:extLst>
          </p:cNvPr>
          <p:cNvSpPr/>
          <p:nvPr/>
        </p:nvSpPr>
        <p:spPr>
          <a:xfrm>
            <a:off x="3743" y="6573915"/>
            <a:ext cx="12192000" cy="284085"/>
          </a:xfrm>
          <a:prstGeom prst="rect">
            <a:avLst/>
          </a:prstGeom>
          <a:solidFill>
            <a:srgbClr val="807F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A8339EE7-15BD-4DF6-AB6A-E4B08F69C629}"/>
              </a:ext>
            </a:extLst>
          </p:cNvPr>
          <p:cNvGrpSpPr/>
          <p:nvPr/>
        </p:nvGrpSpPr>
        <p:grpSpPr>
          <a:xfrm>
            <a:off x="9543470" y="2310002"/>
            <a:ext cx="135302" cy="1830705"/>
            <a:chOff x="8587062" y="2265045"/>
            <a:chExt cx="135302" cy="1762760"/>
          </a:xfrm>
        </p:grpSpPr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44B41944-D270-48C4-B423-0A446734EDE8}"/>
                </a:ext>
              </a:extLst>
            </p:cNvPr>
            <p:cNvCxnSpPr>
              <a:cxnSpLocks/>
            </p:cNvCxnSpPr>
            <p:nvPr/>
          </p:nvCxnSpPr>
          <p:spPr>
            <a:xfrm>
              <a:off x="8721181" y="2265045"/>
              <a:ext cx="0" cy="1762760"/>
            </a:xfrm>
            <a:prstGeom prst="line">
              <a:avLst/>
            </a:prstGeom>
            <a:ln w="76200">
              <a:solidFill>
                <a:schemeClr val="bg2">
                  <a:lumMod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911A29B8-BD1E-4CB4-BC86-D9631B07411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587062" y="2303468"/>
              <a:ext cx="134119" cy="0"/>
            </a:xfrm>
            <a:prstGeom prst="line">
              <a:avLst/>
            </a:prstGeom>
            <a:ln w="76200">
              <a:solidFill>
                <a:schemeClr val="bg2">
                  <a:lumMod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AAEFA5ED-7D4F-49F5-B9BF-FBDD7C8C799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588245" y="3989092"/>
              <a:ext cx="134119" cy="0"/>
            </a:xfrm>
            <a:prstGeom prst="line">
              <a:avLst/>
            </a:prstGeom>
            <a:ln w="76200">
              <a:solidFill>
                <a:schemeClr val="bg2">
                  <a:lumMod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부제목 2">
            <a:extLst>
              <a:ext uri="{FF2B5EF4-FFF2-40B4-BE49-F238E27FC236}">
                <a16:creationId xmlns:a16="http://schemas.microsoft.com/office/drawing/2014/main" id="{51AB26EF-0334-4471-B487-4274799D9F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43575" y="4743452"/>
            <a:ext cx="5732503" cy="1685599"/>
          </a:xfrm>
        </p:spPr>
        <p:txBody>
          <a:bodyPr>
            <a:normAutofit/>
          </a:bodyPr>
          <a:lstStyle/>
          <a:p>
            <a:pPr algn="r"/>
            <a:r>
              <a:rPr lang="ko-KR" altLang="en-US" sz="1400" dirty="0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</a:rPr>
              <a:t>아주대학교 산업공학과 </a:t>
            </a:r>
            <a:endParaRPr lang="en-US" altLang="ko-KR" sz="1400" dirty="0">
              <a:latin typeface="제주명조" panose="02000300000000000000" pitchFamily="2" charset="-127"/>
              <a:ea typeface="제주명조" panose="02000300000000000000" pitchFamily="2" charset="-127"/>
              <a:cs typeface="+mj-cs"/>
            </a:endParaRPr>
          </a:p>
          <a:p>
            <a:pPr algn="r"/>
            <a:r>
              <a:rPr lang="en-US" altLang="ko-KR" sz="1400" dirty="0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</a:rPr>
              <a:t>201620233 </a:t>
            </a:r>
            <a:r>
              <a:rPr lang="ko-KR" altLang="en-US" sz="1400" dirty="0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</a:rPr>
              <a:t>이정윤</a:t>
            </a:r>
            <a:endParaRPr lang="en-US" altLang="ko-KR" sz="1400" dirty="0">
              <a:latin typeface="제주명조" panose="02000300000000000000" pitchFamily="2" charset="-127"/>
              <a:ea typeface="제주명조" panose="02000300000000000000" pitchFamily="2" charset="-127"/>
              <a:cs typeface="+mj-cs"/>
            </a:endParaRPr>
          </a:p>
          <a:p>
            <a:pPr algn="r"/>
            <a:r>
              <a:rPr lang="en-US" altLang="ko-KR" sz="1400" dirty="0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</a:rPr>
              <a:t>201620170 </a:t>
            </a:r>
            <a:r>
              <a:rPr lang="ko-KR" altLang="en-US" sz="1400" dirty="0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</a:rPr>
              <a:t>최정훈</a:t>
            </a:r>
            <a:endParaRPr lang="en-US" altLang="ko-KR" sz="1400" dirty="0">
              <a:latin typeface="제주명조" panose="02000300000000000000" pitchFamily="2" charset="-127"/>
              <a:ea typeface="제주명조" panose="02000300000000000000" pitchFamily="2" charset="-127"/>
              <a:cs typeface="+mj-cs"/>
            </a:endParaRPr>
          </a:p>
          <a:p>
            <a:pPr algn="r"/>
            <a:r>
              <a:rPr lang="en-US" altLang="ko-KR" sz="1400" dirty="0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</a:rPr>
              <a:t>201620199 </a:t>
            </a:r>
            <a:r>
              <a:rPr lang="ko-KR" altLang="en-US" sz="1400" dirty="0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</a:rPr>
              <a:t>김태우</a:t>
            </a:r>
            <a:endParaRPr lang="en-US" altLang="ko-KR" sz="1400" dirty="0">
              <a:latin typeface="제주명조" panose="02000300000000000000" pitchFamily="2" charset="-127"/>
              <a:ea typeface="제주명조" panose="02000300000000000000" pitchFamily="2" charset="-127"/>
              <a:cs typeface="+mj-cs"/>
            </a:endParaRPr>
          </a:p>
          <a:p>
            <a:pPr algn="r"/>
            <a:r>
              <a:rPr lang="en-US" altLang="ko-KR" sz="1400" dirty="0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</a:rPr>
              <a:t>201720218 </a:t>
            </a:r>
            <a:r>
              <a:rPr lang="ko-KR" altLang="en-US" sz="1400" dirty="0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</a:rPr>
              <a:t>편재관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7F3763B4-A432-4792-8936-A23E5EA8CF6B}"/>
              </a:ext>
            </a:extLst>
          </p:cNvPr>
          <p:cNvGrpSpPr/>
          <p:nvPr/>
        </p:nvGrpSpPr>
        <p:grpSpPr>
          <a:xfrm rot="10800000">
            <a:off x="2866154" y="2349906"/>
            <a:ext cx="135302" cy="1830705"/>
            <a:chOff x="8587062" y="2265045"/>
            <a:chExt cx="135302" cy="1762760"/>
          </a:xfrm>
        </p:grpSpPr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14B54F91-0BBE-4639-A492-BBFB445EA56F}"/>
                </a:ext>
              </a:extLst>
            </p:cNvPr>
            <p:cNvCxnSpPr>
              <a:cxnSpLocks/>
            </p:cNvCxnSpPr>
            <p:nvPr/>
          </p:nvCxnSpPr>
          <p:spPr>
            <a:xfrm>
              <a:off x="8721181" y="2265045"/>
              <a:ext cx="0" cy="1762760"/>
            </a:xfrm>
            <a:prstGeom prst="line">
              <a:avLst/>
            </a:prstGeom>
            <a:ln w="76200">
              <a:solidFill>
                <a:schemeClr val="bg2">
                  <a:lumMod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473A10D4-5B67-4E96-978C-590CCBEC6E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587062" y="2303468"/>
              <a:ext cx="134119" cy="0"/>
            </a:xfrm>
            <a:prstGeom prst="line">
              <a:avLst/>
            </a:prstGeom>
            <a:ln w="76200">
              <a:solidFill>
                <a:schemeClr val="bg2">
                  <a:lumMod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0F8959F5-B6F3-4271-A1B0-B12B7D363E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588245" y="3989092"/>
              <a:ext cx="134119" cy="0"/>
            </a:xfrm>
            <a:prstGeom prst="line">
              <a:avLst/>
            </a:prstGeom>
            <a:ln w="76200">
              <a:solidFill>
                <a:schemeClr val="bg2">
                  <a:lumMod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8" name="그림 17">
            <a:extLst>
              <a:ext uri="{FF2B5EF4-FFF2-40B4-BE49-F238E27FC236}">
                <a16:creationId xmlns:a16="http://schemas.microsoft.com/office/drawing/2014/main" id="{91BD8FA6-4078-42F1-85FC-969A16FD28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504" y="4486938"/>
            <a:ext cx="1963339" cy="1706453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103B89E7-8E48-4E71-A9D0-834FC2A152A6}"/>
              </a:ext>
            </a:extLst>
          </p:cNvPr>
          <p:cNvSpPr/>
          <p:nvPr/>
        </p:nvSpPr>
        <p:spPr>
          <a:xfrm>
            <a:off x="9370750" y="377702"/>
            <a:ext cx="2834137" cy="14204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744D0D0-B4B8-467A-8743-60A89B142378}"/>
              </a:ext>
            </a:extLst>
          </p:cNvPr>
          <p:cNvSpPr/>
          <p:nvPr/>
        </p:nvSpPr>
        <p:spPr>
          <a:xfrm>
            <a:off x="10083982" y="593042"/>
            <a:ext cx="2120905" cy="14204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53918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08BF8EFC-DF8E-403D-8B42-86B735737EA3}"/>
              </a:ext>
            </a:extLst>
          </p:cNvPr>
          <p:cNvSpPr/>
          <p:nvPr/>
        </p:nvSpPr>
        <p:spPr>
          <a:xfrm>
            <a:off x="9367007" y="377702"/>
            <a:ext cx="2834137" cy="14204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540CB4E-63F3-4344-A92C-3A4347D0CEAA}"/>
              </a:ext>
            </a:extLst>
          </p:cNvPr>
          <p:cNvSpPr/>
          <p:nvPr/>
        </p:nvSpPr>
        <p:spPr>
          <a:xfrm>
            <a:off x="10080239" y="593042"/>
            <a:ext cx="2120905" cy="14204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1BD8FA6-4078-42F1-85FC-969A16FD28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310" y="243959"/>
            <a:ext cx="829565" cy="721024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92207CE6-CA42-4F47-B8D2-994804A7E261}"/>
              </a:ext>
            </a:extLst>
          </p:cNvPr>
          <p:cNvSpPr/>
          <p:nvPr/>
        </p:nvSpPr>
        <p:spPr>
          <a:xfrm>
            <a:off x="458680" y="1056443"/>
            <a:ext cx="11274640" cy="5335479"/>
          </a:xfrm>
          <a:prstGeom prst="rect">
            <a:avLst/>
          </a:prstGeom>
          <a:noFill/>
          <a:ln w="57150">
            <a:solidFill>
              <a:srgbClr val="807F8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B4FD254-9C36-43F1-8743-9982A825EE53}"/>
              </a:ext>
            </a:extLst>
          </p:cNvPr>
          <p:cNvSpPr/>
          <p:nvPr/>
        </p:nvSpPr>
        <p:spPr>
          <a:xfrm>
            <a:off x="9256295" y="6567423"/>
            <a:ext cx="293570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제주명조" panose="02000300000000000000" pitchFamily="2" charset="-127"/>
                <a:ea typeface="제주명조" panose="02000300000000000000" pitchFamily="2" charset="-127"/>
              </a:rPr>
              <a:t>엔지니어링 </a:t>
            </a:r>
            <a:r>
              <a:rPr lang="en-US" altLang="ko-KR" sz="1400" dirty="0">
                <a:latin typeface="제주명조" panose="02000300000000000000" pitchFamily="2" charset="-127"/>
                <a:ea typeface="제주명조" panose="02000300000000000000" pitchFamily="2" charset="-127"/>
              </a:rPr>
              <a:t>DB </a:t>
            </a:r>
            <a:r>
              <a:rPr lang="ko-KR" altLang="en-US" sz="1400" dirty="0">
                <a:latin typeface="제주명조" panose="02000300000000000000" pitchFamily="2" charset="-127"/>
                <a:ea typeface="제주명조" panose="02000300000000000000" pitchFamily="2" charset="-127"/>
              </a:rPr>
              <a:t>및 실습 </a:t>
            </a:r>
            <a:r>
              <a:rPr lang="en-US" altLang="ko-KR" sz="1400" dirty="0">
                <a:latin typeface="제주명조" panose="02000300000000000000" pitchFamily="2" charset="-127"/>
                <a:ea typeface="제주명조" panose="02000300000000000000" pitchFamily="2" charset="-127"/>
              </a:rPr>
              <a:t>Project 2</a:t>
            </a:r>
            <a:r>
              <a:rPr lang="ko-KR" altLang="en-US" sz="1400" dirty="0">
                <a:latin typeface="제주명조" panose="02000300000000000000" pitchFamily="2" charset="-127"/>
                <a:ea typeface="제주명조" panose="02000300000000000000" pitchFamily="2" charset="-127"/>
              </a:rPr>
              <a:t>조</a:t>
            </a:r>
            <a:endParaRPr lang="ko-KR" altLang="en-US" sz="14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BC22E83-7BB4-4BE2-9FD4-9414F5029B8B}"/>
              </a:ext>
            </a:extLst>
          </p:cNvPr>
          <p:cNvSpPr txBox="1"/>
          <p:nvPr/>
        </p:nvSpPr>
        <p:spPr>
          <a:xfrm>
            <a:off x="1242875" y="356521"/>
            <a:ext cx="42351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제주고딕" panose="02000300000000000000" pitchFamily="2" charset="-127"/>
                <a:ea typeface="제주고딕" panose="02000300000000000000" pitchFamily="2" charset="-127"/>
              </a:rPr>
              <a:t>3. 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제주고딕" panose="02000300000000000000" pitchFamily="2" charset="-127"/>
                <a:ea typeface="제주고딕" panose="02000300000000000000" pitchFamily="2" charset="-127"/>
              </a:rPr>
              <a:t>데이터베이스 설계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0BD9FBD8-3939-47B8-A840-6237B37D2417}"/>
              </a:ext>
            </a:extLst>
          </p:cNvPr>
          <p:cNvSpPr/>
          <p:nvPr/>
        </p:nvSpPr>
        <p:spPr>
          <a:xfrm>
            <a:off x="586347" y="1223694"/>
            <a:ext cx="161041" cy="246726"/>
          </a:xfrm>
          <a:prstGeom prst="rect">
            <a:avLst/>
          </a:prstGeom>
          <a:solidFill>
            <a:srgbClr val="0042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BFAA263-308A-40C4-A1DF-9A67763294DB}"/>
              </a:ext>
            </a:extLst>
          </p:cNvPr>
          <p:cNvCxnSpPr>
            <a:cxnSpLocks/>
          </p:cNvCxnSpPr>
          <p:nvPr/>
        </p:nvCxnSpPr>
        <p:spPr>
          <a:xfrm>
            <a:off x="1278604" y="861327"/>
            <a:ext cx="8859965" cy="19615"/>
          </a:xfrm>
          <a:prstGeom prst="line">
            <a:avLst/>
          </a:prstGeom>
          <a:ln w="285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8BC9273-4274-4D07-AAF5-6A90B16AEC13}"/>
              </a:ext>
            </a:extLst>
          </p:cNvPr>
          <p:cNvSpPr txBox="1"/>
          <p:nvPr/>
        </p:nvSpPr>
        <p:spPr>
          <a:xfrm>
            <a:off x="745573" y="1119238"/>
            <a:ext cx="42351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제주고딕" panose="02000300000000000000" pitchFamily="2" charset="-127"/>
                <a:ea typeface="제주고딕" panose="02000300000000000000" pitchFamily="2" charset="-127"/>
              </a:rPr>
              <a:t>요구사항 분석</a:t>
            </a:r>
          </a:p>
        </p:txBody>
      </p:sp>
      <p:sp>
        <p:nvSpPr>
          <p:cNvPr id="6" name="부제목 2">
            <a:extLst>
              <a:ext uri="{FF2B5EF4-FFF2-40B4-BE49-F238E27FC236}">
                <a16:creationId xmlns:a16="http://schemas.microsoft.com/office/drawing/2014/main" id="{A0C3E885-BA60-477A-8DFF-2A2AD33AD95B}"/>
              </a:ext>
            </a:extLst>
          </p:cNvPr>
          <p:cNvSpPr txBox="1">
            <a:spLocks/>
          </p:cNvSpPr>
          <p:nvPr/>
        </p:nvSpPr>
        <p:spPr>
          <a:xfrm>
            <a:off x="-1083322" y="1500290"/>
            <a:ext cx="6791908" cy="6367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  <a:sym typeface="Wingdings" panose="05000000000000000000" pitchFamily="2" charset="2"/>
              </a:rPr>
              <a:t> </a:t>
            </a:r>
            <a:r>
              <a:rPr lang="ko-KR" altLang="en-US" sz="1600" dirty="0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</a:rPr>
              <a:t>개념적 설계</a:t>
            </a:r>
            <a:r>
              <a:rPr lang="en-US" altLang="ko-KR" sz="1600" dirty="0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</a:rPr>
              <a:t>: E-R</a:t>
            </a:r>
            <a:r>
              <a:rPr lang="ko-KR" altLang="en-US" sz="1600" dirty="0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</a:rPr>
              <a:t> 다이어그램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CA7EB37-3978-4605-885E-1CD2A77B28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4983" y="2027760"/>
            <a:ext cx="5682033" cy="3624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3884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C80F28CA-D683-4BA3-B98D-5D818E526786}"/>
              </a:ext>
            </a:extLst>
          </p:cNvPr>
          <p:cNvSpPr/>
          <p:nvPr/>
        </p:nvSpPr>
        <p:spPr>
          <a:xfrm>
            <a:off x="6956705" y="1623804"/>
            <a:ext cx="4235116" cy="21926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제주고딕" panose="02000300000000000000" pitchFamily="2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F7D5D32-40B9-4AE8-B831-597511DF50C9}"/>
              </a:ext>
            </a:extLst>
          </p:cNvPr>
          <p:cNvSpPr/>
          <p:nvPr/>
        </p:nvSpPr>
        <p:spPr>
          <a:xfrm>
            <a:off x="780298" y="1623804"/>
            <a:ext cx="4235116" cy="21926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제주고딕" panose="02000300000000000000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8BF8EFC-DF8E-403D-8B42-86B735737EA3}"/>
              </a:ext>
            </a:extLst>
          </p:cNvPr>
          <p:cNvSpPr/>
          <p:nvPr/>
        </p:nvSpPr>
        <p:spPr>
          <a:xfrm>
            <a:off x="9367007" y="377702"/>
            <a:ext cx="2834137" cy="14204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540CB4E-63F3-4344-A92C-3A4347D0CEAA}"/>
              </a:ext>
            </a:extLst>
          </p:cNvPr>
          <p:cNvSpPr/>
          <p:nvPr/>
        </p:nvSpPr>
        <p:spPr>
          <a:xfrm>
            <a:off x="10080239" y="593042"/>
            <a:ext cx="2120905" cy="14204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1BD8FA6-4078-42F1-85FC-969A16FD28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310" y="243959"/>
            <a:ext cx="829565" cy="721024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92207CE6-CA42-4F47-B8D2-994804A7E261}"/>
              </a:ext>
            </a:extLst>
          </p:cNvPr>
          <p:cNvSpPr/>
          <p:nvPr/>
        </p:nvSpPr>
        <p:spPr>
          <a:xfrm>
            <a:off x="458680" y="1056443"/>
            <a:ext cx="11274640" cy="5335479"/>
          </a:xfrm>
          <a:prstGeom prst="rect">
            <a:avLst/>
          </a:prstGeom>
          <a:noFill/>
          <a:ln w="57150">
            <a:solidFill>
              <a:srgbClr val="807F8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</a:rPr>
              <a:t>도식</a:t>
            </a:r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B4FD254-9C36-43F1-8743-9982A825EE53}"/>
              </a:ext>
            </a:extLst>
          </p:cNvPr>
          <p:cNvSpPr/>
          <p:nvPr/>
        </p:nvSpPr>
        <p:spPr>
          <a:xfrm>
            <a:off x="9256295" y="6567423"/>
            <a:ext cx="293570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제주명조" panose="02000300000000000000" pitchFamily="2" charset="-127"/>
                <a:ea typeface="제주명조" panose="02000300000000000000" pitchFamily="2" charset="-127"/>
              </a:rPr>
              <a:t>엔지니어링 </a:t>
            </a:r>
            <a:r>
              <a:rPr lang="en-US" altLang="ko-KR" sz="1400" dirty="0">
                <a:latin typeface="제주명조" panose="02000300000000000000" pitchFamily="2" charset="-127"/>
                <a:ea typeface="제주명조" panose="02000300000000000000" pitchFamily="2" charset="-127"/>
              </a:rPr>
              <a:t>DB </a:t>
            </a:r>
            <a:r>
              <a:rPr lang="ko-KR" altLang="en-US" sz="1400" dirty="0">
                <a:latin typeface="제주명조" panose="02000300000000000000" pitchFamily="2" charset="-127"/>
                <a:ea typeface="제주명조" panose="02000300000000000000" pitchFamily="2" charset="-127"/>
              </a:rPr>
              <a:t>및 실습 </a:t>
            </a:r>
            <a:r>
              <a:rPr lang="en-US" altLang="ko-KR" sz="1400" dirty="0">
                <a:latin typeface="제주명조" panose="02000300000000000000" pitchFamily="2" charset="-127"/>
                <a:ea typeface="제주명조" panose="02000300000000000000" pitchFamily="2" charset="-127"/>
              </a:rPr>
              <a:t>Project 2</a:t>
            </a:r>
            <a:r>
              <a:rPr lang="ko-KR" altLang="en-US" sz="1400" dirty="0">
                <a:latin typeface="제주명조" panose="02000300000000000000" pitchFamily="2" charset="-127"/>
                <a:ea typeface="제주명조" panose="02000300000000000000" pitchFamily="2" charset="-127"/>
              </a:rPr>
              <a:t>조</a:t>
            </a:r>
            <a:endParaRPr lang="ko-KR" altLang="en-US" sz="14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BC22E83-7BB4-4BE2-9FD4-9414F5029B8B}"/>
              </a:ext>
            </a:extLst>
          </p:cNvPr>
          <p:cNvSpPr txBox="1"/>
          <p:nvPr/>
        </p:nvSpPr>
        <p:spPr>
          <a:xfrm>
            <a:off x="1242875" y="356521"/>
            <a:ext cx="42351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제주고딕" panose="02000300000000000000" pitchFamily="2" charset="-127"/>
                <a:ea typeface="제주고딕" panose="02000300000000000000" pitchFamily="2" charset="-127"/>
              </a:rPr>
              <a:t>3. 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제주고딕" panose="02000300000000000000" pitchFamily="2" charset="-127"/>
                <a:ea typeface="제주고딕" panose="02000300000000000000" pitchFamily="2" charset="-127"/>
              </a:rPr>
              <a:t>데이터베이스 설계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0BD9FBD8-3939-47B8-A840-6237B37D2417}"/>
              </a:ext>
            </a:extLst>
          </p:cNvPr>
          <p:cNvSpPr/>
          <p:nvPr/>
        </p:nvSpPr>
        <p:spPr>
          <a:xfrm>
            <a:off x="586347" y="1223694"/>
            <a:ext cx="161041" cy="246726"/>
          </a:xfrm>
          <a:prstGeom prst="rect">
            <a:avLst/>
          </a:prstGeom>
          <a:solidFill>
            <a:srgbClr val="0042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BFAA263-308A-40C4-A1DF-9A67763294DB}"/>
              </a:ext>
            </a:extLst>
          </p:cNvPr>
          <p:cNvCxnSpPr>
            <a:cxnSpLocks/>
          </p:cNvCxnSpPr>
          <p:nvPr/>
        </p:nvCxnSpPr>
        <p:spPr>
          <a:xfrm>
            <a:off x="1278604" y="861327"/>
            <a:ext cx="8859965" cy="19615"/>
          </a:xfrm>
          <a:prstGeom prst="line">
            <a:avLst/>
          </a:prstGeom>
          <a:ln w="285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2854143F-277C-4A02-8B6F-261F3B60A409}"/>
              </a:ext>
            </a:extLst>
          </p:cNvPr>
          <p:cNvSpPr txBox="1"/>
          <p:nvPr/>
        </p:nvSpPr>
        <p:spPr>
          <a:xfrm>
            <a:off x="745573" y="1119238"/>
            <a:ext cx="42351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제주고딕" panose="02000300000000000000" pitchFamily="2" charset="-127"/>
                <a:ea typeface="제주고딕" panose="02000300000000000000" pitchFamily="2" charset="-127"/>
              </a:rPr>
              <a:t>논리적 모델링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4E8B2AD3-8339-4A91-8611-3CB731C88A0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72465079"/>
              </p:ext>
            </p:extLst>
          </p:nvPr>
        </p:nvGraphicFramePr>
        <p:xfrm>
          <a:off x="828092" y="3991978"/>
          <a:ext cx="4021702" cy="64967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40567">
                  <a:extLst>
                    <a:ext uri="{9D8B030D-6E8A-4147-A177-3AD203B41FA5}">
                      <a16:colId xmlns:a16="http://schemas.microsoft.com/office/drawing/2014/main" val="2049723164"/>
                    </a:ext>
                  </a:extLst>
                </a:gridCol>
                <a:gridCol w="446856">
                  <a:extLst>
                    <a:ext uri="{9D8B030D-6E8A-4147-A177-3AD203B41FA5}">
                      <a16:colId xmlns:a16="http://schemas.microsoft.com/office/drawing/2014/main" val="374671774"/>
                    </a:ext>
                  </a:extLst>
                </a:gridCol>
                <a:gridCol w="446856">
                  <a:extLst>
                    <a:ext uri="{9D8B030D-6E8A-4147-A177-3AD203B41FA5}">
                      <a16:colId xmlns:a16="http://schemas.microsoft.com/office/drawing/2014/main" val="906225777"/>
                    </a:ext>
                  </a:extLst>
                </a:gridCol>
                <a:gridCol w="446856">
                  <a:extLst>
                    <a:ext uri="{9D8B030D-6E8A-4147-A177-3AD203B41FA5}">
                      <a16:colId xmlns:a16="http://schemas.microsoft.com/office/drawing/2014/main" val="1927299830"/>
                    </a:ext>
                  </a:extLst>
                </a:gridCol>
                <a:gridCol w="1340567">
                  <a:extLst>
                    <a:ext uri="{9D8B030D-6E8A-4147-A177-3AD203B41FA5}">
                      <a16:colId xmlns:a16="http://schemas.microsoft.com/office/drawing/2014/main" val="3455343536"/>
                    </a:ext>
                  </a:extLst>
                </a:gridCol>
              </a:tblGrid>
              <a:tr h="190599">
                <a:tc>
                  <a:txBody>
                    <a:bodyPr/>
                    <a:lstStyle/>
                    <a:p>
                      <a:pPr algn="ctr" fontAlgn="ctr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개체</a:t>
                      </a:r>
                      <a:r>
                        <a:rPr lang="en-US" altLang="ko-KR" sz="8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ko-KR" alt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865" marR="62865" marT="762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관계</a:t>
                      </a:r>
                      <a:endParaRPr lang="ko-KR" alt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865" marR="62865" marT="762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개체</a:t>
                      </a:r>
                      <a:r>
                        <a:rPr lang="en-US" altLang="ko-KR" sz="8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ko-KR" alt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865" marR="62865" marT="762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1697615"/>
                  </a:ext>
                </a:extLst>
              </a:tr>
              <a:tr h="190599">
                <a:tc>
                  <a:txBody>
                    <a:bodyPr/>
                    <a:lstStyle/>
                    <a:p>
                      <a:pPr algn="ctr" fontAlgn="ctr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지역기본정보</a:t>
                      </a:r>
                      <a:endParaRPr lang="ko-KR" alt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865" marR="62865" marT="762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US" altLang="ko-KR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865" marR="62865" marT="762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(1:N)</a:t>
                      </a:r>
                    </a:p>
                  </a:txBody>
                  <a:tcPr marL="62865" marR="62865" marT="762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62865" marR="62865" marT="762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환자정보</a:t>
                      </a:r>
                      <a:endParaRPr lang="ko-KR" alt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865" marR="62865" marT="762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3532540"/>
                  </a:ext>
                </a:extLst>
              </a:tr>
              <a:tr h="190599">
                <a:tc>
                  <a:txBody>
                    <a:bodyPr/>
                    <a:lstStyle/>
                    <a:p>
                      <a:pPr algn="ctr" fontAlgn="ctr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PK(</a:t>
                      </a:r>
                      <a:r>
                        <a:rPr lang="ko-KR" altLang="en-US" sz="8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지역코드</a:t>
                      </a:r>
                      <a:r>
                        <a:rPr lang="en-US" altLang="ko-KR" sz="8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  <a:endParaRPr lang="ko-KR" alt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865" marR="62865" marT="762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강한 </a:t>
                      </a:r>
                      <a:r>
                        <a:rPr lang="ko-KR" altLang="en-US" sz="800" b="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비식별</a:t>
                      </a:r>
                      <a:endParaRPr lang="ko-KR" alt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865" marR="62865" marT="762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PK(</a:t>
                      </a:r>
                      <a:r>
                        <a:rPr lang="ko-KR" altLang="en-US" sz="8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환자</a:t>
                      </a:r>
                      <a:r>
                        <a:rPr lang="en-US" altLang="ko-KR" sz="8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ID)</a:t>
                      </a:r>
                    </a:p>
                    <a:p>
                      <a:pPr algn="ctr" fontAlgn="ctr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FK(</a:t>
                      </a:r>
                      <a:r>
                        <a:rPr lang="ko-KR" altLang="en-US" sz="8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지역코드</a:t>
                      </a:r>
                      <a:r>
                        <a:rPr lang="en-US" altLang="ko-KR" sz="8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800" b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2865" marR="62865" marT="762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6436698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14CE6492-CED1-4C0A-8410-A47976922476}"/>
              </a:ext>
            </a:extLst>
          </p:cNvPr>
          <p:cNvSpPr txBox="1"/>
          <p:nvPr/>
        </p:nvSpPr>
        <p:spPr>
          <a:xfrm>
            <a:off x="-143016" y="1714784"/>
            <a:ext cx="6101080" cy="19940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dirty="0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  <a:sym typeface="Wingdings" panose="05000000000000000000" pitchFamily="2" charset="2"/>
              </a:rPr>
              <a:t>*</a:t>
            </a:r>
            <a:r>
              <a:rPr lang="en-US" altLang="ko-KR" sz="1400" b="1" dirty="0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</a:rPr>
              <a:t> 5</a:t>
            </a:r>
            <a:r>
              <a:rPr lang="ko-KR" altLang="en-US" sz="1400" b="1" dirty="0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</a:rPr>
              <a:t>가지 규칙에 따라 릴레이션으로 변환하는 작업</a:t>
            </a:r>
            <a:endParaRPr lang="en-US" altLang="ko-KR" sz="1400" b="1" dirty="0">
              <a:latin typeface="제주명조" panose="02000300000000000000" pitchFamily="2" charset="-127"/>
              <a:ea typeface="제주명조" panose="02000300000000000000" pitchFamily="2" charset="-127"/>
              <a:cs typeface="+mj-cs"/>
            </a:endParaRPr>
          </a:p>
          <a:p>
            <a:pPr algn="ctr" latinLnBrk="1">
              <a:lnSpc>
                <a:spcPct val="107000"/>
              </a:lnSpc>
              <a:spcAft>
                <a:spcPts val="800"/>
              </a:spcAft>
            </a:pPr>
            <a:endParaRPr lang="ko-KR" altLang="ko-KR" sz="1200" dirty="0">
              <a:latin typeface="제주명조" panose="02000300000000000000" pitchFamily="2" charset="-127"/>
              <a:ea typeface="제주명조" panose="02000300000000000000" pitchFamily="2" charset="-127"/>
              <a:cs typeface="+mj-cs"/>
            </a:endParaRPr>
          </a:p>
          <a:p>
            <a:pPr algn="ctr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200" dirty="0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</a:rPr>
              <a:t># </a:t>
            </a:r>
            <a:r>
              <a:rPr lang="ko-KR" altLang="ko-KR" sz="1200" dirty="0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</a:rPr>
              <a:t>규칙</a:t>
            </a:r>
            <a:r>
              <a:rPr lang="en-US" altLang="ko-KR" sz="1200" dirty="0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</a:rPr>
              <a:t> 1 : </a:t>
            </a:r>
            <a:r>
              <a:rPr lang="ko-KR" altLang="ko-KR" sz="1200" dirty="0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</a:rPr>
              <a:t>모든 개체는 릴레이션으로 변환한다</a:t>
            </a:r>
            <a:r>
              <a:rPr lang="en-US" altLang="ko-KR" sz="1200" dirty="0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</a:rPr>
              <a:t>.</a:t>
            </a:r>
            <a:endParaRPr lang="ko-KR" altLang="ko-KR" sz="1200" dirty="0">
              <a:latin typeface="제주명조" panose="02000300000000000000" pitchFamily="2" charset="-127"/>
              <a:ea typeface="제주명조" panose="02000300000000000000" pitchFamily="2" charset="-127"/>
              <a:cs typeface="+mj-cs"/>
            </a:endParaRPr>
          </a:p>
          <a:p>
            <a:pPr algn="ctr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200" dirty="0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</a:rPr>
              <a:t># </a:t>
            </a:r>
            <a:r>
              <a:rPr lang="ko-KR" altLang="ko-KR" sz="1200" dirty="0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</a:rPr>
              <a:t>규칙</a:t>
            </a:r>
            <a:r>
              <a:rPr lang="en-US" altLang="ko-KR" sz="1200" dirty="0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</a:rPr>
              <a:t> 2 : </a:t>
            </a:r>
            <a:r>
              <a:rPr lang="ko-KR" altLang="ko-KR" sz="1200" dirty="0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</a:rPr>
              <a:t>다대다</a:t>
            </a:r>
            <a:r>
              <a:rPr lang="en-US" altLang="ko-KR" sz="1200" dirty="0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</a:rPr>
              <a:t>(N:M) </a:t>
            </a:r>
            <a:r>
              <a:rPr lang="ko-KR" altLang="ko-KR" sz="1200" dirty="0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</a:rPr>
              <a:t>관계는 릴레이션으로 변환한다</a:t>
            </a:r>
            <a:r>
              <a:rPr lang="en-US" altLang="ko-KR" sz="1200" dirty="0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</a:rPr>
              <a:t>.</a:t>
            </a:r>
            <a:endParaRPr lang="ko-KR" altLang="ko-KR" sz="1200" dirty="0">
              <a:latin typeface="제주명조" panose="02000300000000000000" pitchFamily="2" charset="-127"/>
              <a:ea typeface="제주명조" panose="02000300000000000000" pitchFamily="2" charset="-127"/>
              <a:cs typeface="+mj-cs"/>
            </a:endParaRPr>
          </a:p>
          <a:p>
            <a:pPr algn="ctr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200" dirty="0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</a:rPr>
              <a:t># </a:t>
            </a:r>
            <a:r>
              <a:rPr lang="ko-KR" altLang="ko-KR" sz="1200" dirty="0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</a:rPr>
              <a:t>규칙</a:t>
            </a:r>
            <a:r>
              <a:rPr lang="en-US" altLang="ko-KR" sz="1200" dirty="0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</a:rPr>
              <a:t> 3 : </a:t>
            </a:r>
            <a:r>
              <a:rPr lang="ko-KR" altLang="ko-KR" sz="1200" dirty="0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</a:rPr>
              <a:t>일대다</a:t>
            </a:r>
            <a:r>
              <a:rPr lang="en-US" altLang="ko-KR" sz="1200" dirty="0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</a:rPr>
              <a:t>(1:n) </a:t>
            </a:r>
            <a:r>
              <a:rPr lang="ko-KR" altLang="ko-KR" sz="1200" dirty="0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</a:rPr>
              <a:t>관계는 외래키로 표현한다</a:t>
            </a:r>
            <a:r>
              <a:rPr lang="en-US" altLang="ko-KR" sz="1200" dirty="0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</a:rPr>
              <a:t>.</a:t>
            </a:r>
            <a:endParaRPr lang="ko-KR" altLang="ko-KR" sz="1200" dirty="0">
              <a:latin typeface="제주명조" panose="02000300000000000000" pitchFamily="2" charset="-127"/>
              <a:ea typeface="제주명조" panose="02000300000000000000" pitchFamily="2" charset="-127"/>
              <a:cs typeface="+mj-cs"/>
            </a:endParaRPr>
          </a:p>
          <a:p>
            <a:pPr algn="ctr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200" dirty="0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</a:rPr>
              <a:t># </a:t>
            </a:r>
            <a:r>
              <a:rPr lang="ko-KR" altLang="ko-KR" sz="1200" dirty="0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</a:rPr>
              <a:t>규칙</a:t>
            </a:r>
            <a:r>
              <a:rPr lang="en-US" altLang="ko-KR" sz="1200" dirty="0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</a:rPr>
              <a:t> 4 : </a:t>
            </a:r>
            <a:r>
              <a:rPr lang="ko-KR" altLang="ko-KR" sz="1200" dirty="0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</a:rPr>
              <a:t>일대일</a:t>
            </a:r>
            <a:r>
              <a:rPr lang="en-US" altLang="ko-KR" sz="1200" dirty="0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</a:rPr>
              <a:t>(1:1) </a:t>
            </a:r>
            <a:r>
              <a:rPr lang="ko-KR" altLang="ko-KR" sz="1200" dirty="0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</a:rPr>
              <a:t>관계는 외래키로 표현한다</a:t>
            </a:r>
            <a:r>
              <a:rPr lang="en-US" altLang="ko-KR" sz="1200" dirty="0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</a:rPr>
              <a:t>.</a:t>
            </a:r>
            <a:endParaRPr lang="ko-KR" altLang="ko-KR" sz="1200" dirty="0">
              <a:latin typeface="제주명조" panose="02000300000000000000" pitchFamily="2" charset="-127"/>
              <a:ea typeface="제주명조" panose="02000300000000000000" pitchFamily="2" charset="-127"/>
              <a:cs typeface="+mj-cs"/>
            </a:endParaRPr>
          </a:p>
          <a:p>
            <a:pPr algn="ctr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200" dirty="0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</a:rPr>
              <a:t># </a:t>
            </a:r>
            <a:r>
              <a:rPr lang="ko-KR" altLang="ko-KR" sz="1200" dirty="0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</a:rPr>
              <a:t>규칙</a:t>
            </a:r>
            <a:r>
              <a:rPr lang="en-US" altLang="ko-KR" sz="1200" dirty="0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</a:rPr>
              <a:t> 5 : </a:t>
            </a:r>
            <a:r>
              <a:rPr lang="ko-KR" altLang="ko-KR" sz="1200" dirty="0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</a:rPr>
              <a:t>다중 값 속성은 릴레이션으로 변환한다</a:t>
            </a:r>
            <a:r>
              <a:rPr lang="en-US" altLang="ko-KR" sz="1200" dirty="0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</a:rPr>
              <a:t>.</a:t>
            </a:r>
            <a:endParaRPr lang="ko-KR" altLang="ko-KR" sz="1200" dirty="0">
              <a:latin typeface="제주명조" panose="02000300000000000000" pitchFamily="2" charset="-127"/>
              <a:ea typeface="제주명조" panose="02000300000000000000" pitchFamily="2" charset="-127"/>
              <a:cs typeface="+mj-cs"/>
            </a:endParaRPr>
          </a:p>
        </p:txBody>
      </p:sp>
      <p:sp>
        <p:nvSpPr>
          <p:cNvPr id="5" name="십자형 4">
            <a:extLst>
              <a:ext uri="{FF2B5EF4-FFF2-40B4-BE49-F238E27FC236}">
                <a16:creationId xmlns:a16="http://schemas.microsoft.com/office/drawing/2014/main" id="{CA540E45-0174-4213-9606-D43614B2219F}"/>
              </a:ext>
            </a:extLst>
          </p:cNvPr>
          <p:cNvSpPr/>
          <p:nvPr/>
        </p:nvSpPr>
        <p:spPr>
          <a:xfrm>
            <a:off x="5672605" y="2116324"/>
            <a:ext cx="742208" cy="787079"/>
          </a:xfrm>
          <a:prstGeom prst="plus">
            <a:avLst>
              <a:gd name="adj" fmla="val 40595"/>
            </a:avLst>
          </a:prstGeom>
          <a:solidFill>
            <a:srgbClr val="D6DC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3FD9146-AEB1-4C1E-AD74-D1061D3ED5EA}"/>
              </a:ext>
            </a:extLst>
          </p:cNvPr>
          <p:cNvSpPr txBox="1"/>
          <p:nvPr/>
        </p:nvSpPr>
        <p:spPr>
          <a:xfrm>
            <a:off x="6008666" y="1712645"/>
            <a:ext cx="6101080" cy="19940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dirty="0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  <a:sym typeface="Wingdings" panose="05000000000000000000" pitchFamily="2" charset="2"/>
              </a:rPr>
              <a:t>*</a:t>
            </a:r>
            <a:r>
              <a:rPr lang="ko-KR" altLang="en-US" sz="1400" b="1" dirty="0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  <a:sym typeface="Wingdings" panose="05000000000000000000" pitchFamily="2" charset="2"/>
              </a:rPr>
              <a:t>모든 테이블 </a:t>
            </a:r>
            <a:r>
              <a:rPr lang="ko-KR" altLang="en-US" sz="1400" b="1" dirty="0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</a:rPr>
              <a:t>제 </a:t>
            </a:r>
            <a:r>
              <a:rPr lang="en-US" altLang="ko-KR" sz="1400" b="1" dirty="0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</a:rPr>
              <a:t>4 </a:t>
            </a:r>
            <a:r>
              <a:rPr lang="ko-KR" altLang="en-US" sz="1400" b="1" dirty="0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</a:rPr>
              <a:t>정규형까지 만족</a:t>
            </a:r>
            <a:endParaRPr lang="en-US" altLang="ko-KR" sz="1400" b="1" dirty="0">
              <a:latin typeface="제주명조" panose="02000300000000000000" pitchFamily="2" charset="-127"/>
              <a:ea typeface="제주명조" panose="02000300000000000000" pitchFamily="2" charset="-127"/>
              <a:cs typeface="+mj-cs"/>
            </a:endParaRPr>
          </a:p>
          <a:p>
            <a:pPr algn="ctr" latinLnBrk="1">
              <a:lnSpc>
                <a:spcPct val="107000"/>
              </a:lnSpc>
              <a:spcAft>
                <a:spcPts val="800"/>
              </a:spcAft>
            </a:pPr>
            <a:endParaRPr lang="ko-KR" altLang="ko-KR" sz="1200" dirty="0">
              <a:latin typeface="제주명조" panose="02000300000000000000" pitchFamily="2" charset="-127"/>
              <a:ea typeface="제주명조" panose="02000300000000000000" pitchFamily="2" charset="-127"/>
              <a:cs typeface="+mj-cs"/>
            </a:endParaRPr>
          </a:p>
          <a:p>
            <a:pPr algn="ctr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200" dirty="0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</a:rPr>
              <a:t>#</a:t>
            </a:r>
            <a:r>
              <a:rPr lang="ko-KR" altLang="en-US" sz="1200" dirty="0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</a:rPr>
              <a:t>제 </a:t>
            </a:r>
            <a:r>
              <a:rPr lang="en-US" altLang="ko-KR" sz="1200" dirty="0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</a:rPr>
              <a:t>1 </a:t>
            </a:r>
            <a:r>
              <a:rPr lang="ko-KR" altLang="en-US" sz="1200" dirty="0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</a:rPr>
              <a:t>정규형</a:t>
            </a:r>
            <a:endParaRPr lang="en-US" altLang="ko-KR" sz="1200" dirty="0">
              <a:latin typeface="제주명조" panose="02000300000000000000" pitchFamily="2" charset="-127"/>
              <a:ea typeface="제주명조" panose="02000300000000000000" pitchFamily="2" charset="-127"/>
              <a:cs typeface="+mj-cs"/>
            </a:endParaRPr>
          </a:p>
          <a:p>
            <a:pPr algn="ctr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200" dirty="0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</a:rPr>
              <a:t>#</a:t>
            </a:r>
            <a:r>
              <a:rPr lang="ko-KR" altLang="en-US" sz="1200" dirty="0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</a:rPr>
              <a:t>제 </a:t>
            </a:r>
            <a:r>
              <a:rPr lang="en-US" altLang="ko-KR" sz="1200" dirty="0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</a:rPr>
              <a:t>2 </a:t>
            </a:r>
            <a:r>
              <a:rPr lang="ko-KR" altLang="en-US" sz="1200" dirty="0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</a:rPr>
              <a:t>정규형</a:t>
            </a:r>
            <a:endParaRPr lang="en-US" altLang="ko-KR" sz="1200" dirty="0">
              <a:latin typeface="제주명조" panose="02000300000000000000" pitchFamily="2" charset="-127"/>
              <a:ea typeface="제주명조" panose="02000300000000000000" pitchFamily="2" charset="-127"/>
              <a:cs typeface="+mj-cs"/>
            </a:endParaRPr>
          </a:p>
          <a:p>
            <a:pPr algn="ctr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200" dirty="0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</a:rPr>
              <a:t>#</a:t>
            </a:r>
            <a:r>
              <a:rPr lang="ko-KR" altLang="en-US" sz="1200" dirty="0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</a:rPr>
              <a:t>제 </a:t>
            </a:r>
            <a:r>
              <a:rPr lang="en-US" altLang="ko-KR" sz="1200" dirty="0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</a:rPr>
              <a:t>3 </a:t>
            </a:r>
            <a:r>
              <a:rPr lang="ko-KR" altLang="en-US" sz="1200" dirty="0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</a:rPr>
              <a:t>정규형</a:t>
            </a:r>
            <a:endParaRPr lang="en-US" altLang="ko-KR" sz="1200" dirty="0">
              <a:latin typeface="제주명조" panose="02000300000000000000" pitchFamily="2" charset="-127"/>
              <a:ea typeface="제주명조" panose="02000300000000000000" pitchFamily="2" charset="-127"/>
              <a:cs typeface="+mj-cs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altLang="ko-KR" sz="1200" dirty="0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</a:rPr>
              <a:t>#BCNF </a:t>
            </a:r>
            <a:r>
              <a:rPr lang="ko-KR" altLang="en-US" sz="1200" dirty="0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</a:rPr>
              <a:t>정규형</a:t>
            </a:r>
            <a:endParaRPr lang="ko-KR" altLang="ko-KR" sz="1200" dirty="0">
              <a:latin typeface="제주명조" panose="02000300000000000000" pitchFamily="2" charset="-127"/>
              <a:ea typeface="제주명조" panose="02000300000000000000" pitchFamily="2" charset="-127"/>
              <a:cs typeface="+mj-cs"/>
            </a:endParaRPr>
          </a:p>
          <a:p>
            <a:pPr algn="ctr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200" dirty="0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</a:rPr>
              <a:t>#</a:t>
            </a:r>
            <a:r>
              <a:rPr lang="ko-KR" altLang="en-US" sz="1200" dirty="0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</a:rPr>
              <a:t>제 </a:t>
            </a:r>
            <a:r>
              <a:rPr lang="en-US" altLang="ko-KR" sz="1200" dirty="0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</a:rPr>
              <a:t>4 </a:t>
            </a:r>
            <a:r>
              <a:rPr lang="ko-KR" altLang="en-US" sz="1200" dirty="0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</a:rPr>
              <a:t>정규형</a:t>
            </a:r>
            <a:endParaRPr lang="en-US" altLang="ko-KR" sz="1200" dirty="0">
              <a:latin typeface="제주명조" panose="02000300000000000000" pitchFamily="2" charset="-127"/>
              <a:ea typeface="제주명조" panose="02000300000000000000" pitchFamily="2" charset="-127"/>
              <a:cs typeface="+mj-cs"/>
            </a:endParaRPr>
          </a:p>
        </p:txBody>
      </p: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838AFA5E-83E6-4891-BE20-5CF1E07566B0}"/>
              </a:ext>
            </a:extLst>
          </p:cNvPr>
          <p:cNvCxnSpPr>
            <a:cxnSpLocks/>
          </p:cNvCxnSpPr>
          <p:nvPr/>
        </p:nvCxnSpPr>
        <p:spPr>
          <a:xfrm rot="10800000" flipV="1">
            <a:off x="3356654" y="4803491"/>
            <a:ext cx="729205" cy="417453"/>
          </a:xfrm>
          <a:prstGeom prst="bentConnector3">
            <a:avLst>
              <a:gd name="adj1" fmla="val 2381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35188642-E236-42BE-AC62-65E1FBA5E5EE}"/>
              </a:ext>
            </a:extLst>
          </p:cNvPr>
          <p:cNvSpPr txBox="1"/>
          <p:nvPr/>
        </p:nvSpPr>
        <p:spPr>
          <a:xfrm>
            <a:off x="6390415" y="4031106"/>
            <a:ext cx="3478192" cy="6617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b="1" dirty="0" err="1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</a:rPr>
              <a:t>이행적</a:t>
            </a:r>
            <a:r>
              <a:rPr lang="ko-KR" altLang="en-US" sz="1000" b="1" dirty="0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</a:rPr>
              <a:t> 함수 종속 </a:t>
            </a:r>
            <a:r>
              <a:rPr lang="en-US" altLang="ko-KR" sz="1000" b="1" dirty="0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</a:rPr>
              <a:t>(</a:t>
            </a:r>
            <a:r>
              <a:rPr lang="ko-KR" altLang="en-US" sz="1000" b="1" dirty="0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</a:rPr>
              <a:t>제 </a:t>
            </a:r>
            <a:r>
              <a:rPr lang="en-US" altLang="ko-KR" sz="1000" b="1" dirty="0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</a:rPr>
              <a:t>3 </a:t>
            </a:r>
            <a:r>
              <a:rPr lang="ko-KR" altLang="en-US" sz="1000" b="1" dirty="0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</a:rPr>
              <a:t>정규형 위반</a:t>
            </a:r>
            <a:r>
              <a:rPr lang="en-US" altLang="ko-KR" sz="1000" b="1" dirty="0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</a:rPr>
              <a:t>)</a:t>
            </a:r>
          </a:p>
          <a:p>
            <a:r>
              <a:rPr lang="en-US" altLang="ko-KR" sz="900" dirty="0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</a:rPr>
              <a:t>(</a:t>
            </a:r>
            <a:r>
              <a:rPr lang="ko-KR" altLang="ko-KR" sz="900" dirty="0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</a:rPr>
              <a:t>지역 코드</a:t>
            </a:r>
            <a:r>
              <a:rPr lang="en-US" altLang="ko-KR" sz="900" dirty="0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</a:rPr>
              <a:t>) </a:t>
            </a:r>
            <a:r>
              <a:rPr lang="en-US" altLang="ko-KR" sz="900" dirty="0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  <a:sym typeface="Wingdings" panose="05000000000000000000" pitchFamily="2" charset="2"/>
              </a:rPr>
              <a:t></a:t>
            </a:r>
            <a:r>
              <a:rPr lang="en-US" altLang="ko-KR" sz="900" dirty="0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</a:rPr>
              <a:t> (</a:t>
            </a:r>
            <a:r>
              <a:rPr lang="ko-KR" altLang="ko-KR" sz="900" dirty="0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</a:rPr>
              <a:t>위도</a:t>
            </a:r>
            <a:r>
              <a:rPr lang="en-US" altLang="ko-KR" sz="900" dirty="0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</a:rPr>
              <a:t>, </a:t>
            </a:r>
            <a:r>
              <a:rPr lang="ko-KR" altLang="ko-KR" sz="900" dirty="0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</a:rPr>
              <a:t>경도</a:t>
            </a:r>
            <a:r>
              <a:rPr lang="en-US" altLang="ko-KR" sz="900" dirty="0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</a:rPr>
              <a:t>)</a:t>
            </a:r>
            <a:br>
              <a:rPr lang="en-US" altLang="ko-KR" sz="900" dirty="0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</a:rPr>
            </a:br>
            <a:r>
              <a:rPr lang="en-US" altLang="ko-KR" sz="900" dirty="0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</a:rPr>
              <a:t>(</a:t>
            </a:r>
            <a:r>
              <a:rPr lang="ko-KR" altLang="ko-KR" sz="900" dirty="0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</a:rPr>
              <a:t>광역자치단체 </a:t>
            </a:r>
            <a:r>
              <a:rPr lang="en-US" altLang="ko-KR" sz="900" dirty="0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</a:rPr>
              <a:t>, </a:t>
            </a:r>
            <a:r>
              <a:rPr lang="ko-KR" altLang="ko-KR" sz="900" dirty="0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</a:rPr>
              <a:t>지역자치단체 </a:t>
            </a:r>
            <a:r>
              <a:rPr lang="en-US" altLang="ko-KR" sz="900" dirty="0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</a:rPr>
              <a:t>) </a:t>
            </a:r>
            <a:r>
              <a:rPr lang="en-US" altLang="ko-KR" sz="900" dirty="0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  <a:sym typeface="Wingdings" panose="05000000000000000000" pitchFamily="2" charset="2"/>
              </a:rPr>
              <a:t></a:t>
            </a:r>
            <a:r>
              <a:rPr lang="en-US" altLang="ko-KR" sz="900" dirty="0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</a:rPr>
              <a:t> (</a:t>
            </a:r>
            <a:r>
              <a:rPr lang="ko-KR" altLang="ko-KR" sz="900" dirty="0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</a:rPr>
              <a:t>위도</a:t>
            </a:r>
            <a:r>
              <a:rPr lang="en-US" altLang="ko-KR" sz="900" dirty="0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</a:rPr>
              <a:t>, </a:t>
            </a:r>
            <a:r>
              <a:rPr lang="ko-KR" altLang="ko-KR" sz="900" dirty="0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</a:rPr>
              <a:t>경도</a:t>
            </a:r>
            <a:r>
              <a:rPr lang="en-US" altLang="ko-KR" sz="900" dirty="0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</a:rPr>
              <a:t>)</a:t>
            </a:r>
            <a:br>
              <a:rPr lang="en-US" altLang="ko-KR" sz="900" dirty="0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</a:rPr>
            </a:br>
            <a:r>
              <a:rPr lang="en-US" altLang="ko-KR" sz="900" dirty="0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</a:rPr>
              <a:t>(</a:t>
            </a:r>
            <a:r>
              <a:rPr lang="ko-KR" altLang="ko-KR" sz="900" dirty="0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</a:rPr>
              <a:t>지역 코드</a:t>
            </a:r>
            <a:r>
              <a:rPr lang="en-US" altLang="ko-KR" sz="900" dirty="0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</a:rPr>
              <a:t>) </a:t>
            </a:r>
            <a:r>
              <a:rPr lang="en-US" altLang="ko-KR" sz="900" dirty="0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  <a:sym typeface="Wingdings" panose="05000000000000000000" pitchFamily="2" charset="2"/>
              </a:rPr>
              <a:t></a:t>
            </a:r>
            <a:r>
              <a:rPr lang="en-US" altLang="ko-KR" sz="900" dirty="0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</a:rPr>
              <a:t> (</a:t>
            </a:r>
            <a:r>
              <a:rPr lang="ko-KR" altLang="ko-KR" sz="900" dirty="0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</a:rPr>
              <a:t>광역자치단체</a:t>
            </a:r>
            <a:r>
              <a:rPr lang="en-US" altLang="ko-KR" sz="900" dirty="0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</a:rPr>
              <a:t>, </a:t>
            </a:r>
            <a:r>
              <a:rPr lang="ko-KR" altLang="ko-KR" sz="900" dirty="0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</a:rPr>
              <a:t>지역자치단체</a:t>
            </a:r>
            <a:r>
              <a:rPr lang="en-US" altLang="ko-KR" sz="900" dirty="0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</a:rPr>
              <a:t>)</a:t>
            </a:r>
            <a:endParaRPr lang="ko-KR" altLang="en-US" sz="900" dirty="0">
              <a:latin typeface="제주명조" panose="02000300000000000000" pitchFamily="2" charset="-127"/>
              <a:ea typeface="제주명조" panose="02000300000000000000" pitchFamily="2" charset="-127"/>
              <a:cs typeface="+mj-cs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8B9557CF-61E9-401E-AE76-19150C54A799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58" r="35733"/>
          <a:stretch/>
        </p:blipFill>
        <p:spPr bwMode="auto">
          <a:xfrm>
            <a:off x="10301812" y="4261096"/>
            <a:ext cx="1195480" cy="19486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BFEE9FC1-B5C2-45CF-8ABD-F8CE7272B4D9}"/>
              </a:ext>
            </a:extLst>
          </p:cNvPr>
          <p:cNvPicPr/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6003" y="4706550"/>
            <a:ext cx="3652907" cy="140290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D47A78E1-C2D7-4F7B-90B7-CB97F52689A4}"/>
              </a:ext>
            </a:extLst>
          </p:cNvPr>
          <p:cNvCxnSpPr>
            <a:cxnSpLocks/>
          </p:cNvCxnSpPr>
          <p:nvPr/>
        </p:nvCxnSpPr>
        <p:spPr>
          <a:xfrm>
            <a:off x="10080239" y="5220945"/>
            <a:ext cx="35627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1D5916A6-A748-448E-BC07-D3F5FF036020}"/>
              </a:ext>
            </a:extLst>
          </p:cNvPr>
          <p:cNvSpPr/>
          <p:nvPr/>
        </p:nvSpPr>
        <p:spPr>
          <a:xfrm>
            <a:off x="580315" y="3880040"/>
            <a:ext cx="472822" cy="301619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제주명조" panose="02000300000000000000" pitchFamily="2" charset="-127"/>
                <a:ea typeface="제주명조" panose="02000300000000000000" pitchFamily="2" charset="-127"/>
                <a:cs typeface="+mj-cs"/>
              </a:rPr>
              <a:t>예시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8D406CDF-F9DF-4964-8B5B-9DD6E64EAC70}"/>
              </a:ext>
            </a:extLst>
          </p:cNvPr>
          <p:cNvSpPr/>
          <p:nvPr/>
        </p:nvSpPr>
        <p:spPr>
          <a:xfrm>
            <a:off x="5962367" y="3881902"/>
            <a:ext cx="472822" cy="301619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제주명조" panose="02000300000000000000" pitchFamily="2" charset="-127"/>
                <a:ea typeface="제주명조" panose="02000300000000000000" pitchFamily="2" charset="-127"/>
                <a:cs typeface="+mj-cs"/>
              </a:rPr>
              <a:t>예시</a:t>
            </a: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B1EF7EBC-11B8-42D4-A423-1E75F1186D51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1130" y="4700338"/>
            <a:ext cx="1715920" cy="16329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727173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08BF8EFC-DF8E-403D-8B42-86B735737EA3}"/>
              </a:ext>
            </a:extLst>
          </p:cNvPr>
          <p:cNvSpPr/>
          <p:nvPr/>
        </p:nvSpPr>
        <p:spPr>
          <a:xfrm>
            <a:off x="9367007" y="377702"/>
            <a:ext cx="2834137" cy="14204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540CB4E-63F3-4344-A92C-3A4347D0CEAA}"/>
              </a:ext>
            </a:extLst>
          </p:cNvPr>
          <p:cNvSpPr/>
          <p:nvPr/>
        </p:nvSpPr>
        <p:spPr>
          <a:xfrm>
            <a:off x="10080239" y="593042"/>
            <a:ext cx="2120905" cy="14204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1BD8FA6-4078-42F1-85FC-969A16FD28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310" y="243959"/>
            <a:ext cx="829565" cy="721024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92207CE6-CA42-4F47-B8D2-994804A7E261}"/>
              </a:ext>
            </a:extLst>
          </p:cNvPr>
          <p:cNvSpPr/>
          <p:nvPr/>
        </p:nvSpPr>
        <p:spPr>
          <a:xfrm>
            <a:off x="458680" y="1056443"/>
            <a:ext cx="11274640" cy="5335479"/>
          </a:xfrm>
          <a:prstGeom prst="rect">
            <a:avLst/>
          </a:prstGeom>
          <a:noFill/>
          <a:ln w="57150">
            <a:solidFill>
              <a:srgbClr val="807F8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B4FD254-9C36-43F1-8743-9982A825EE53}"/>
              </a:ext>
            </a:extLst>
          </p:cNvPr>
          <p:cNvSpPr/>
          <p:nvPr/>
        </p:nvSpPr>
        <p:spPr>
          <a:xfrm>
            <a:off x="9256295" y="6567423"/>
            <a:ext cx="293570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제주명조" panose="02000300000000000000" pitchFamily="2" charset="-127"/>
                <a:ea typeface="제주명조" panose="02000300000000000000" pitchFamily="2" charset="-127"/>
              </a:rPr>
              <a:t>엔지니어링 </a:t>
            </a:r>
            <a:r>
              <a:rPr lang="en-US" altLang="ko-KR" sz="1400" dirty="0">
                <a:latin typeface="제주명조" panose="02000300000000000000" pitchFamily="2" charset="-127"/>
                <a:ea typeface="제주명조" panose="02000300000000000000" pitchFamily="2" charset="-127"/>
              </a:rPr>
              <a:t>DB </a:t>
            </a:r>
            <a:r>
              <a:rPr lang="ko-KR" altLang="en-US" sz="1400" dirty="0">
                <a:latin typeface="제주명조" panose="02000300000000000000" pitchFamily="2" charset="-127"/>
                <a:ea typeface="제주명조" panose="02000300000000000000" pitchFamily="2" charset="-127"/>
              </a:rPr>
              <a:t>및 실습 </a:t>
            </a:r>
            <a:r>
              <a:rPr lang="en-US" altLang="ko-KR" sz="1400" dirty="0">
                <a:latin typeface="제주명조" panose="02000300000000000000" pitchFamily="2" charset="-127"/>
                <a:ea typeface="제주명조" panose="02000300000000000000" pitchFamily="2" charset="-127"/>
              </a:rPr>
              <a:t>Project 2</a:t>
            </a:r>
            <a:r>
              <a:rPr lang="ko-KR" altLang="en-US" sz="1400" dirty="0">
                <a:latin typeface="제주명조" panose="02000300000000000000" pitchFamily="2" charset="-127"/>
                <a:ea typeface="제주명조" panose="02000300000000000000" pitchFamily="2" charset="-127"/>
              </a:rPr>
              <a:t>조</a:t>
            </a:r>
            <a:endParaRPr lang="ko-KR" altLang="en-US" sz="14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BC22E83-7BB4-4BE2-9FD4-9414F5029B8B}"/>
              </a:ext>
            </a:extLst>
          </p:cNvPr>
          <p:cNvSpPr txBox="1"/>
          <p:nvPr/>
        </p:nvSpPr>
        <p:spPr>
          <a:xfrm>
            <a:off x="1242875" y="356521"/>
            <a:ext cx="42351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제주고딕" panose="02000300000000000000" pitchFamily="2" charset="-127"/>
                <a:ea typeface="제주고딕" panose="02000300000000000000" pitchFamily="2" charset="-127"/>
              </a:rPr>
              <a:t>3. 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제주고딕" panose="02000300000000000000" pitchFamily="2" charset="-127"/>
                <a:ea typeface="제주고딕" panose="02000300000000000000" pitchFamily="2" charset="-127"/>
              </a:rPr>
              <a:t>데이터베이스 설계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0BD9FBD8-3939-47B8-A840-6237B37D2417}"/>
              </a:ext>
            </a:extLst>
          </p:cNvPr>
          <p:cNvSpPr/>
          <p:nvPr/>
        </p:nvSpPr>
        <p:spPr>
          <a:xfrm>
            <a:off x="586347" y="1223694"/>
            <a:ext cx="161041" cy="246726"/>
          </a:xfrm>
          <a:prstGeom prst="rect">
            <a:avLst/>
          </a:prstGeom>
          <a:solidFill>
            <a:srgbClr val="0042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BFAA263-308A-40C4-A1DF-9A67763294DB}"/>
              </a:ext>
            </a:extLst>
          </p:cNvPr>
          <p:cNvCxnSpPr>
            <a:cxnSpLocks/>
          </p:cNvCxnSpPr>
          <p:nvPr/>
        </p:nvCxnSpPr>
        <p:spPr>
          <a:xfrm>
            <a:off x="1278604" y="861327"/>
            <a:ext cx="8859965" cy="19615"/>
          </a:xfrm>
          <a:prstGeom prst="line">
            <a:avLst/>
          </a:prstGeom>
          <a:ln w="285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2854143F-277C-4A02-8B6F-261F3B60A409}"/>
              </a:ext>
            </a:extLst>
          </p:cNvPr>
          <p:cNvSpPr txBox="1"/>
          <p:nvPr/>
        </p:nvSpPr>
        <p:spPr>
          <a:xfrm>
            <a:off x="747388" y="1084781"/>
            <a:ext cx="17709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제주고딕" panose="02000300000000000000" pitchFamily="2" charset="-127"/>
                <a:ea typeface="제주고딕" panose="02000300000000000000" pitchFamily="2" charset="-127"/>
              </a:rPr>
              <a:t>논리적 모델링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4961A35-AE42-447F-BFA0-38108DFA5A0D}"/>
              </a:ext>
            </a:extLst>
          </p:cNvPr>
          <p:cNvSpPr txBox="1"/>
          <p:nvPr/>
        </p:nvSpPr>
        <p:spPr>
          <a:xfrm>
            <a:off x="1643317" y="5971842"/>
            <a:ext cx="454399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</a:rPr>
              <a:t>[</a:t>
            </a:r>
            <a:r>
              <a:rPr lang="ko-KR" altLang="en-US" sz="1600" dirty="0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</a:rPr>
              <a:t>논리적 모델링 후 최종 구현할 </a:t>
            </a:r>
            <a:r>
              <a:rPr lang="en-US" altLang="ko-KR" sz="1600" dirty="0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</a:rPr>
              <a:t>DB </a:t>
            </a:r>
            <a:r>
              <a:rPr lang="ko-KR" altLang="en-US" sz="1600" dirty="0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</a:rPr>
              <a:t>정보</a:t>
            </a:r>
            <a:r>
              <a:rPr lang="en-US" altLang="ko-KR" sz="1600" dirty="0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</a:rPr>
              <a:t>]</a:t>
            </a:r>
            <a:endParaRPr lang="ko-KR" altLang="en-US" sz="1600" dirty="0">
              <a:latin typeface="제주명조" panose="02000300000000000000" pitchFamily="2" charset="-127"/>
              <a:ea typeface="제주명조" panose="02000300000000000000" pitchFamily="2" charset="-127"/>
              <a:cs typeface="+mj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6085DC9-C567-4C7A-8E25-B970AECC3C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899" y="1484891"/>
            <a:ext cx="4611093" cy="4404275"/>
          </a:xfrm>
          <a:prstGeom prst="rect">
            <a:avLst/>
          </a:prstGeom>
        </p:spPr>
      </p:pic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359FC3D3-C81A-43AD-BF1D-5D63CC02950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55159409"/>
              </p:ext>
            </p:extLst>
          </p:nvPr>
        </p:nvGraphicFramePr>
        <p:xfrm>
          <a:off x="6865731" y="2178891"/>
          <a:ext cx="4280531" cy="480863"/>
        </p:xfrm>
        <a:graphic>
          <a:graphicData uri="http://schemas.openxmlformats.org/drawingml/2006/table">
            <a:tbl>
              <a:tblPr firstRow="1" firstCol="1" bandRow="1"/>
              <a:tblGrid>
                <a:gridCol w="936143">
                  <a:extLst>
                    <a:ext uri="{9D8B030D-6E8A-4147-A177-3AD203B41FA5}">
                      <a16:colId xmlns:a16="http://schemas.microsoft.com/office/drawing/2014/main" val="3422933677"/>
                    </a:ext>
                  </a:extLst>
                </a:gridCol>
                <a:gridCol w="936143">
                  <a:extLst>
                    <a:ext uri="{9D8B030D-6E8A-4147-A177-3AD203B41FA5}">
                      <a16:colId xmlns:a16="http://schemas.microsoft.com/office/drawing/2014/main" val="2099907891"/>
                    </a:ext>
                  </a:extLst>
                </a:gridCol>
                <a:gridCol w="588408">
                  <a:extLst>
                    <a:ext uri="{9D8B030D-6E8A-4147-A177-3AD203B41FA5}">
                      <a16:colId xmlns:a16="http://schemas.microsoft.com/office/drawing/2014/main" val="2594916168"/>
                    </a:ext>
                  </a:extLst>
                </a:gridCol>
                <a:gridCol w="538055">
                  <a:extLst>
                    <a:ext uri="{9D8B030D-6E8A-4147-A177-3AD203B41FA5}">
                      <a16:colId xmlns:a16="http://schemas.microsoft.com/office/drawing/2014/main" val="1222088282"/>
                    </a:ext>
                  </a:extLst>
                </a:gridCol>
                <a:gridCol w="317055">
                  <a:extLst>
                    <a:ext uri="{9D8B030D-6E8A-4147-A177-3AD203B41FA5}">
                      <a16:colId xmlns:a16="http://schemas.microsoft.com/office/drawing/2014/main" val="3979966191"/>
                    </a:ext>
                  </a:extLst>
                </a:gridCol>
                <a:gridCol w="964727">
                  <a:extLst>
                    <a:ext uri="{9D8B030D-6E8A-4147-A177-3AD203B41FA5}">
                      <a16:colId xmlns:a16="http://schemas.microsoft.com/office/drawing/2014/main" val="505016335"/>
                    </a:ext>
                  </a:extLst>
                </a:gridCol>
              </a:tblGrid>
              <a:tr h="212831">
                <a:tc rowSpan="2">
                  <a:txBody>
                    <a:bodyPr/>
                    <a:lstStyle/>
                    <a:p>
                      <a:pPr algn="ctr" fontAlgn="ctr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굴림" panose="020B0600000101010101" pitchFamily="50" charset="-127"/>
                        </a:rPr>
                        <a:t>#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굴림" panose="020B0600000101010101" pitchFamily="50" charset="-127"/>
                        </a:rPr>
                        <a:t>규칙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굴림" panose="020B0600000101010101" pitchFamily="50" charset="-127"/>
                        </a:rPr>
                        <a:t>3</a:t>
                      </a:r>
                      <a:endParaRPr lang="ko-KR" altLang="en-US" sz="13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156" marR="90156" marT="45078" marB="45078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CE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굴림" panose="020B0600000101010101" pitchFamily="50" charset="-127"/>
                        </a:rPr>
                        <a:t>지역기본정보</a:t>
                      </a:r>
                      <a:endParaRPr lang="ko-KR" altLang="en-US" sz="13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186" marR="59186" marT="7174" marB="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CE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굴림" panose="020B0600000101010101" pitchFamily="50" charset="-127"/>
                        </a:rPr>
                        <a:t>1</a:t>
                      </a:r>
                      <a:endParaRPr lang="en-US" altLang="ko-KR" sz="13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186" marR="59186" marT="7174" marB="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CE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굴림" panose="020B0600000101010101" pitchFamily="50" charset="-127"/>
                        </a:rPr>
                        <a:t>(1:N)</a:t>
                      </a:r>
                      <a:endParaRPr lang="en-US" altLang="ko-KR" sz="13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186" marR="59186" marT="7174" marB="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CE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굴림" panose="020B0600000101010101" pitchFamily="50" charset="-127"/>
                        </a:rPr>
                        <a:t>0</a:t>
                      </a:r>
                      <a:endParaRPr lang="en-US" altLang="ko-KR" sz="13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186" marR="59186" marT="7174" marB="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CE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굴림" panose="020B0600000101010101" pitchFamily="50" charset="-127"/>
                        </a:rPr>
                        <a:t>환자기본정보</a:t>
                      </a:r>
                      <a:endParaRPr lang="ko-KR" altLang="en-US" sz="13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186" marR="59186" marT="7174" marB="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C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2429659"/>
                  </a:ext>
                </a:extLst>
              </a:tr>
              <a:tr h="26436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굴림" panose="020B0600000101010101" pitchFamily="50" charset="-127"/>
                        </a:rPr>
                        <a:t>PK(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굴림" panose="020B0600000101010101" pitchFamily="50" charset="-127"/>
                        </a:rPr>
                        <a:t>지역코드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굴림" panose="020B0600000101010101" pitchFamily="50" charset="-127"/>
                        </a:rPr>
                        <a:t>)</a:t>
                      </a:r>
                      <a:endParaRPr lang="ko-KR" altLang="en-US" sz="1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186" marR="59186" marT="7174" marB="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CE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굴림" panose="020B0600000101010101" pitchFamily="50" charset="-127"/>
                        </a:rPr>
                        <a:t>강한 </a:t>
                      </a: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굴림" panose="020B0600000101010101" pitchFamily="50" charset="-127"/>
                        </a:rPr>
                        <a:t>비식별</a:t>
                      </a:r>
                      <a:endParaRPr lang="ko-KR" altLang="en-US" sz="13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156" marR="90156" marT="45078" marB="45078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CE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굴림" panose="020B0600000101010101" pitchFamily="50" charset="-127"/>
                        </a:rPr>
                        <a:t>PK(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굴림" panose="020B0600000101010101" pitchFamily="50" charset="-127"/>
                        </a:rPr>
                        <a:t>환자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굴림" panose="020B0600000101010101" pitchFamily="50" charset="-127"/>
                        </a:rPr>
                        <a:t>ID)</a:t>
                      </a:r>
                      <a:b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굴림" panose="020B0600000101010101" pitchFamily="50" charset="-127"/>
                        </a:rPr>
                      </a:b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굴림" panose="020B0600000101010101" pitchFamily="50" charset="-127"/>
                        </a:rPr>
                        <a:t>FK(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굴림" panose="020B0600000101010101" pitchFamily="50" charset="-127"/>
                        </a:rPr>
                        <a:t>지역코드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굴림" panose="020B0600000101010101" pitchFamily="50" charset="-127"/>
                        </a:rPr>
                        <a:t>)</a:t>
                      </a:r>
                      <a:endParaRPr lang="ko-KR" altLang="en-US" sz="13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186" marR="59186" marT="7174" marB="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C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7675422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0F02A65F-94CF-47D3-8A39-3C3F7B53E39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23053827"/>
              </p:ext>
            </p:extLst>
          </p:nvPr>
        </p:nvGraphicFramePr>
        <p:xfrm>
          <a:off x="6865731" y="3306827"/>
          <a:ext cx="4280532" cy="480863"/>
        </p:xfrm>
        <a:graphic>
          <a:graphicData uri="http://schemas.openxmlformats.org/drawingml/2006/table">
            <a:tbl>
              <a:tblPr firstRow="1" firstCol="1" bandRow="1"/>
              <a:tblGrid>
                <a:gridCol w="906301">
                  <a:extLst>
                    <a:ext uri="{9D8B030D-6E8A-4147-A177-3AD203B41FA5}">
                      <a16:colId xmlns:a16="http://schemas.microsoft.com/office/drawing/2014/main" val="77589103"/>
                    </a:ext>
                  </a:extLst>
                </a:gridCol>
                <a:gridCol w="906301">
                  <a:extLst>
                    <a:ext uri="{9D8B030D-6E8A-4147-A177-3AD203B41FA5}">
                      <a16:colId xmlns:a16="http://schemas.microsoft.com/office/drawing/2014/main" val="155375157"/>
                    </a:ext>
                  </a:extLst>
                </a:gridCol>
                <a:gridCol w="655683">
                  <a:extLst>
                    <a:ext uri="{9D8B030D-6E8A-4147-A177-3AD203B41FA5}">
                      <a16:colId xmlns:a16="http://schemas.microsoft.com/office/drawing/2014/main" val="3709467114"/>
                    </a:ext>
                  </a:extLst>
                </a:gridCol>
                <a:gridCol w="502498">
                  <a:extLst>
                    <a:ext uri="{9D8B030D-6E8A-4147-A177-3AD203B41FA5}">
                      <a16:colId xmlns:a16="http://schemas.microsoft.com/office/drawing/2014/main" val="71670217"/>
                    </a:ext>
                  </a:extLst>
                </a:gridCol>
                <a:gridCol w="284931">
                  <a:extLst>
                    <a:ext uri="{9D8B030D-6E8A-4147-A177-3AD203B41FA5}">
                      <a16:colId xmlns:a16="http://schemas.microsoft.com/office/drawing/2014/main" val="1282680569"/>
                    </a:ext>
                  </a:extLst>
                </a:gridCol>
                <a:gridCol w="1024818">
                  <a:extLst>
                    <a:ext uri="{9D8B030D-6E8A-4147-A177-3AD203B41FA5}">
                      <a16:colId xmlns:a16="http://schemas.microsoft.com/office/drawing/2014/main" val="456609677"/>
                    </a:ext>
                  </a:extLst>
                </a:gridCol>
              </a:tblGrid>
              <a:tr h="212831">
                <a:tc rowSpan="2">
                  <a:txBody>
                    <a:bodyPr/>
                    <a:lstStyle/>
                    <a:p>
                      <a:pPr algn="ctr" fontAlgn="ctr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굴림" panose="020B0600000101010101" pitchFamily="50" charset="-127"/>
                        </a:rPr>
                        <a:t>#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굴림" panose="020B0600000101010101" pitchFamily="50" charset="-127"/>
                        </a:rPr>
                        <a:t>규칙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굴림" panose="020B0600000101010101" pitchFamily="50" charset="-127"/>
                        </a:rPr>
                        <a:t>3</a:t>
                      </a:r>
                      <a:endParaRPr lang="ko-KR" altLang="en-US" sz="13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156" marR="90156" marT="45078" marB="45078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CE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굴림" panose="020B0600000101010101" pitchFamily="50" charset="-127"/>
                        </a:rPr>
                        <a:t>환자정보</a:t>
                      </a:r>
                      <a:endParaRPr lang="ko-KR" altLang="en-US" sz="1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186" marR="59186" marT="7174" marB="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CE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굴림" panose="020B0600000101010101" pitchFamily="50" charset="-127"/>
                        </a:rPr>
                        <a:t>1</a:t>
                      </a:r>
                      <a:endParaRPr lang="en-US" altLang="ko-KR" sz="1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186" marR="59186" marT="7174" marB="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CE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굴림" panose="020B0600000101010101" pitchFamily="50" charset="-127"/>
                        </a:rPr>
                        <a:t>(1:N)</a:t>
                      </a:r>
                      <a:endParaRPr lang="en-US" altLang="ko-KR" sz="13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186" marR="59186" marT="7174" marB="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CE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굴림" panose="020B0600000101010101" pitchFamily="50" charset="-127"/>
                        </a:rPr>
                        <a:t>1</a:t>
                      </a:r>
                      <a:endParaRPr lang="en-US" altLang="ko-KR" sz="1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186" marR="59186" marT="7174" marB="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CE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굴림" panose="020B0600000101010101" pitchFamily="50" charset="-127"/>
                        </a:rPr>
                        <a:t>환자이동경로</a:t>
                      </a:r>
                      <a:endParaRPr lang="ko-KR" altLang="en-US" sz="13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186" marR="59186" marT="7174" marB="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C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0729179"/>
                  </a:ext>
                </a:extLst>
              </a:tr>
              <a:tr h="26436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굴림" panose="020B0600000101010101" pitchFamily="50" charset="-127"/>
                        </a:rPr>
                        <a:t>PK(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굴림" panose="020B0600000101010101" pitchFamily="50" charset="-127"/>
                        </a:rPr>
                        <a:t>환자</a:t>
                      </a: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굴림" panose="020B0600000101010101" pitchFamily="50" charset="-127"/>
                        </a:rPr>
                        <a:t>ID)</a:t>
                      </a:r>
                      <a:endParaRPr lang="en-US" altLang="ko-KR" sz="1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186" marR="59186" marT="7174" marB="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CE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굴림" panose="020B0600000101010101" pitchFamily="50" charset="-127"/>
                        </a:rPr>
                        <a:t>약한 식별</a:t>
                      </a:r>
                      <a:endParaRPr lang="ko-KR" altLang="en-US" sz="1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156" marR="90156" marT="45078" marB="45078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CE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굴림" panose="020B0600000101010101" pitchFamily="50" charset="-127"/>
                        </a:rPr>
                        <a:t>PK[FK(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굴림" panose="020B0600000101010101" pitchFamily="50" charset="-127"/>
                        </a:rPr>
                        <a:t>환자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굴림" panose="020B0600000101010101" pitchFamily="50" charset="-127"/>
                        </a:rPr>
                        <a:t>ID), </a:t>
                      </a: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굴림" panose="020B0600000101010101" pitchFamily="50" charset="-127"/>
                        </a:rPr>
                        <a:t>환자별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굴림" panose="020B0600000101010101" pitchFamily="50" charset="-127"/>
                        </a:rPr>
                        <a:t> 순서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굴림" panose="020B0600000101010101" pitchFamily="50" charset="-127"/>
                        </a:rPr>
                        <a:t>]</a:t>
                      </a:r>
                      <a:endParaRPr lang="ko-KR" altLang="en-US" sz="13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186" marR="59186" marT="7174" marB="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C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5351616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40AC4BA6-28AF-482D-B320-AFF6C73E895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50082164"/>
              </p:ext>
            </p:extLst>
          </p:nvPr>
        </p:nvGraphicFramePr>
        <p:xfrm>
          <a:off x="6865731" y="4326074"/>
          <a:ext cx="4280532" cy="433416"/>
        </p:xfrm>
        <a:graphic>
          <a:graphicData uri="http://schemas.openxmlformats.org/drawingml/2006/table">
            <a:tbl>
              <a:tblPr firstRow="1" firstCol="1" bandRow="1"/>
              <a:tblGrid>
                <a:gridCol w="885949">
                  <a:extLst>
                    <a:ext uri="{9D8B030D-6E8A-4147-A177-3AD203B41FA5}">
                      <a16:colId xmlns:a16="http://schemas.microsoft.com/office/drawing/2014/main" val="3400522829"/>
                    </a:ext>
                  </a:extLst>
                </a:gridCol>
                <a:gridCol w="885949">
                  <a:extLst>
                    <a:ext uri="{9D8B030D-6E8A-4147-A177-3AD203B41FA5}">
                      <a16:colId xmlns:a16="http://schemas.microsoft.com/office/drawing/2014/main" val="4173056974"/>
                    </a:ext>
                  </a:extLst>
                </a:gridCol>
                <a:gridCol w="662787">
                  <a:extLst>
                    <a:ext uri="{9D8B030D-6E8A-4147-A177-3AD203B41FA5}">
                      <a16:colId xmlns:a16="http://schemas.microsoft.com/office/drawing/2014/main" val="3912602902"/>
                    </a:ext>
                  </a:extLst>
                </a:gridCol>
                <a:gridCol w="591530">
                  <a:extLst>
                    <a:ext uri="{9D8B030D-6E8A-4147-A177-3AD203B41FA5}">
                      <a16:colId xmlns:a16="http://schemas.microsoft.com/office/drawing/2014/main" val="2696257487"/>
                    </a:ext>
                  </a:extLst>
                </a:gridCol>
                <a:gridCol w="198172">
                  <a:extLst>
                    <a:ext uri="{9D8B030D-6E8A-4147-A177-3AD203B41FA5}">
                      <a16:colId xmlns:a16="http://schemas.microsoft.com/office/drawing/2014/main" val="3154976102"/>
                    </a:ext>
                  </a:extLst>
                </a:gridCol>
                <a:gridCol w="1056145">
                  <a:extLst>
                    <a:ext uri="{9D8B030D-6E8A-4147-A177-3AD203B41FA5}">
                      <a16:colId xmlns:a16="http://schemas.microsoft.com/office/drawing/2014/main" val="2721603859"/>
                    </a:ext>
                  </a:extLst>
                </a:gridCol>
              </a:tblGrid>
              <a:tr h="212831">
                <a:tc rowSpan="2">
                  <a:txBody>
                    <a:bodyPr/>
                    <a:lstStyle/>
                    <a:p>
                      <a:pPr algn="ctr" fontAlgn="ctr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굴림" panose="020B0600000101010101" pitchFamily="50" charset="-127"/>
                        </a:rPr>
                        <a:t>#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굴림" panose="020B0600000101010101" pitchFamily="50" charset="-127"/>
                        </a:rPr>
                        <a:t>규칙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굴림" panose="020B0600000101010101" pitchFamily="50" charset="-127"/>
                        </a:rPr>
                        <a:t>4</a:t>
                      </a:r>
                      <a:endParaRPr lang="ko-KR" altLang="en-US" sz="13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156" marR="90156" marT="45078" marB="45078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CE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굴림" panose="020B0600000101010101" pitchFamily="50" charset="-127"/>
                        </a:rPr>
                        <a:t>지역기본정보</a:t>
                      </a:r>
                      <a:endParaRPr lang="ko-KR" altLang="en-US" sz="1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186" marR="59186" marT="7174" marB="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CE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굴림" panose="020B0600000101010101" pitchFamily="50" charset="-127"/>
                        </a:rPr>
                        <a:t>1</a:t>
                      </a:r>
                      <a:endParaRPr lang="en-US" altLang="ko-KR" sz="1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186" marR="59186" marT="7174" marB="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CE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굴림" panose="020B0600000101010101" pitchFamily="50" charset="-127"/>
                        </a:rPr>
                        <a:t>(1:1)</a:t>
                      </a:r>
                      <a:endParaRPr lang="en-US" altLang="ko-KR" sz="13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186" marR="59186" marT="7174" marB="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CE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굴림" panose="020B0600000101010101" pitchFamily="50" charset="-127"/>
                        </a:rPr>
                        <a:t>1</a:t>
                      </a:r>
                      <a:endParaRPr lang="en-US" altLang="ko-KR" sz="1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186" marR="59186" marT="7174" marB="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CE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굴림" panose="020B0600000101010101" pitchFamily="50" charset="-127"/>
                        </a:rPr>
                        <a:t>지역별감염</a:t>
                      </a:r>
                      <a:endParaRPr lang="ko-KR" altLang="en-US" sz="13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186" marR="59186" marT="7174" marB="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C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1011869"/>
                  </a:ext>
                </a:extLst>
              </a:tr>
              <a:tr h="21468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굴림" panose="020B0600000101010101" pitchFamily="50" charset="-127"/>
                        </a:rPr>
                        <a:t>PK(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굴림" panose="020B0600000101010101" pitchFamily="50" charset="-127"/>
                        </a:rPr>
                        <a:t>지역코드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굴림" panose="020B0600000101010101" pitchFamily="50" charset="-127"/>
                        </a:rPr>
                        <a:t>)</a:t>
                      </a:r>
                      <a:endParaRPr lang="ko-KR" altLang="en-US" sz="1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186" marR="59186" marT="7174" marB="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CE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굴림" panose="020B0600000101010101" pitchFamily="50" charset="-127"/>
                        </a:rPr>
                        <a:t>약한 식별</a:t>
                      </a:r>
                      <a:endParaRPr lang="ko-KR" altLang="en-US" sz="1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156" marR="90156" marT="45078" marB="45078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CE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굴림" panose="020B0600000101010101" pitchFamily="50" charset="-127"/>
                        </a:rPr>
                        <a:t>PK[FK(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굴림" panose="020B0600000101010101" pitchFamily="50" charset="-127"/>
                        </a:rPr>
                        <a:t>지역코드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굴림" panose="020B0600000101010101" pitchFamily="50" charset="-127"/>
                        </a:rPr>
                        <a:t>)]</a:t>
                      </a:r>
                      <a:endParaRPr lang="ko-KR" altLang="en-US" sz="13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186" marR="59186" marT="7174" marB="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C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6983668"/>
                  </a:ext>
                </a:extLst>
              </a:tr>
            </a:tbl>
          </a:graphicData>
        </a:graphic>
      </p:graphicFrame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2AD4EA96-14F7-4775-9CAB-BB7FF971594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0896231"/>
              </p:ext>
            </p:extLst>
          </p:nvPr>
        </p:nvGraphicFramePr>
        <p:xfrm>
          <a:off x="6865732" y="5325613"/>
          <a:ext cx="4280529" cy="425644"/>
        </p:xfrm>
        <a:graphic>
          <a:graphicData uri="http://schemas.openxmlformats.org/drawingml/2006/table">
            <a:tbl>
              <a:tblPr firstRow="1" firstCol="1" bandRow="1"/>
              <a:tblGrid>
                <a:gridCol w="1016868">
                  <a:extLst>
                    <a:ext uri="{9D8B030D-6E8A-4147-A177-3AD203B41FA5}">
                      <a16:colId xmlns:a16="http://schemas.microsoft.com/office/drawing/2014/main" val="2677112691"/>
                    </a:ext>
                  </a:extLst>
                </a:gridCol>
                <a:gridCol w="1016868">
                  <a:extLst>
                    <a:ext uri="{9D8B030D-6E8A-4147-A177-3AD203B41FA5}">
                      <a16:colId xmlns:a16="http://schemas.microsoft.com/office/drawing/2014/main" val="3348699864"/>
                    </a:ext>
                  </a:extLst>
                </a:gridCol>
                <a:gridCol w="564897">
                  <a:extLst>
                    <a:ext uri="{9D8B030D-6E8A-4147-A177-3AD203B41FA5}">
                      <a16:colId xmlns:a16="http://schemas.microsoft.com/office/drawing/2014/main" val="1171802979"/>
                    </a:ext>
                  </a:extLst>
                </a:gridCol>
                <a:gridCol w="553657">
                  <a:extLst>
                    <a:ext uri="{9D8B030D-6E8A-4147-A177-3AD203B41FA5}">
                      <a16:colId xmlns:a16="http://schemas.microsoft.com/office/drawing/2014/main" val="4026263434"/>
                    </a:ext>
                  </a:extLst>
                </a:gridCol>
                <a:gridCol w="205795">
                  <a:extLst>
                    <a:ext uri="{9D8B030D-6E8A-4147-A177-3AD203B41FA5}">
                      <a16:colId xmlns:a16="http://schemas.microsoft.com/office/drawing/2014/main" val="2601286069"/>
                    </a:ext>
                  </a:extLst>
                </a:gridCol>
                <a:gridCol w="922444">
                  <a:extLst>
                    <a:ext uri="{9D8B030D-6E8A-4147-A177-3AD203B41FA5}">
                      <a16:colId xmlns:a16="http://schemas.microsoft.com/office/drawing/2014/main" val="2237103811"/>
                    </a:ext>
                  </a:extLst>
                </a:gridCol>
              </a:tblGrid>
              <a:tr h="205059">
                <a:tc rowSpan="2">
                  <a:txBody>
                    <a:bodyPr/>
                    <a:lstStyle/>
                    <a:p>
                      <a:pPr algn="ctr" fontAlgn="ctr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 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정규형 위반</a:t>
                      </a:r>
                      <a:b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제 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4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정규형 만족</a:t>
                      </a:r>
                      <a:endParaRPr lang="en-US" altLang="ko-KR" sz="1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156" marR="90156" marT="45078" marB="45078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CE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굴림" panose="020B0600000101010101" pitchFamily="50" charset="-127"/>
                        </a:rPr>
                        <a:t>지역기본정보</a:t>
                      </a:r>
                      <a:endParaRPr lang="ko-KR" altLang="en-US" sz="13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186" marR="59186" marT="7174" marB="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CE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굴림" panose="020B0600000101010101" pitchFamily="50" charset="-127"/>
                        </a:rPr>
                        <a:t>1</a:t>
                      </a:r>
                      <a:endParaRPr lang="en-US" altLang="ko-KR" sz="13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186" marR="59186" marT="7174" marB="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CE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굴림" panose="020B0600000101010101" pitchFamily="50" charset="-127"/>
                        </a:rPr>
                        <a:t>(1:1)</a:t>
                      </a:r>
                      <a:endParaRPr lang="en-US" altLang="ko-KR" sz="13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186" marR="59186" marT="7174" marB="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CE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굴림" panose="020B0600000101010101" pitchFamily="50" charset="-127"/>
                        </a:rPr>
                        <a:t>1</a:t>
                      </a:r>
                      <a:endParaRPr lang="en-US" altLang="ko-KR" sz="13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186" marR="59186" marT="7174" marB="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CE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굴림" panose="020B0600000101010101" pitchFamily="50" charset="-127"/>
                        </a:rPr>
                        <a:t>지역좌표정보</a:t>
                      </a:r>
                      <a:endParaRPr lang="ko-KR" altLang="en-US" sz="13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186" marR="59186" marT="7174" marB="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C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4635508"/>
                  </a:ext>
                </a:extLst>
              </a:tr>
              <a:tr h="21468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굴림" panose="020B0600000101010101" pitchFamily="50" charset="-127"/>
                        </a:rPr>
                        <a:t>PK(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굴림" panose="020B0600000101010101" pitchFamily="50" charset="-127"/>
                        </a:rPr>
                        <a:t>지역코드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굴림" panose="020B0600000101010101" pitchFamily="50" charset="-127"/>
                        </a:rPr>
                        <a:t>)</a:t>
                      </a:r>
                      <a:endParaRPr lang="ko-KR" altLang="en-US" sz="1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186" marR="59186" marT="7174" marB="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CE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굴림" panose="020B0600000101010101" pitchFamily="50" charset="-127"/>
                        </a:rPr>
                        <a:t>약한 식별</a:t>
                      </a:r>
                      <a:endParaRPr lang="ko-KR" altLang="en-US" sz="13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156" marR="90156" marT="45078" marB="45078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CE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굴림" panose="020B0600000101010101" pitchFamily="50" charset="-127"/>
                        </a:rPr>
                        <a:t>PK[FK(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굴림" panose="020B0600000101010101" pitchFamily="50" charset="-127"/>
                        </a:rPr>
                        <a:t>지역코드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굴림" panose="020B0600000101010101" pitchFamily="50" charset="-127"/>
                        </a:rPr>
                        <a:t>))</a:t>
                      </a:r>
                      <a:endParaRPr lang="ko-KR" altLang="en-US" sz="13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186" marR="59186" marT="7174" marB="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C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515473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08A19FA0-747A-465C-89F9-6F9DDCB3787E}"/>
              </a:ext>
            </a:extLst>
          </p:cNvPr>
          <p:cNvSpPr txBox="1"/>
          <p:nvPr/>
        </p:nvSpPr>
        <p:spPr>
          <a:xfrm>
            <a:off x="6530748" y="1901287"/>
            <a:ext cx="211980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50" b="1" dirty="0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</a:rPr>
              <a:t>[</a:t>
            </a:r>
            <a:r>
              <a:rPr lang="ko-KR" altLang="en-US" sz="1050" b="1" dirty="0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</a:rPr>
              <a:t>지역기본정보 </a:t>
            </a:r>
            <a:r>
              <a:rPr lang="en-US" altLang="ko-KR" sz="1050" b="1" dirty="0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</a:rPr>
              <a:t>– </a:t>
            </a:r>
            <a:r>
              <a:rPr lang="ko-KR" altLang="en-US" sz="1050" b="1" dirty="0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</a:rPr>
              <a:t>환자기본정보</a:t>
            </a:r>
            <a:r>
              <a:rPr lang="en-US" altLang="ko-KR" sz="1050" b="1" dirty="0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</a:rPr>
              <a:t>]</a:t>
            </a:r>
            <a:endParaRPr lang="ko-KR" altLang="en-US" sz="1050" b="1" dirty="0">
              <a:latin typeface="제주명조" panose="02000300000000000000" pitchFamily="2" charset="-127"/>
              <a:ea typeface="제주명조" panose="02000300000000000000" pitchFamily="2" charset="-127"/>
              <a:cs typeface="+mj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6586A86-A778-4902-B199-DDCB6844437A}"/>
              </a:ext>
            </a:extLst>
          </p:cNvPr>
          <p:cNvSpPr txBox="1"/>
          <p:nvPr/>
        </p:nvSpPr>
        <p:spPr>
          <a:xfrm>
            <a:off x="6530748" y="3023735"/>
            <a:ext cx="211980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50" b="1" dirty="0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</a:rPr>
              <a:t>[</a:t>
            </a:r>
            <a:r>
              <a:rPr lang="ko-KR" altLang="en-US" sz="1050" b="1" dirty="0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</a:rPr>
              <a:t>환자기본정보</a:t>
            </a:r>
            <a:r>
              <a:rPr lang="en-US" altLang="ko-KR" sz="1050" b="1" dirty="0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</a:rPr>
              <a:t>-</a:t>
            </a:r>
            <a:r>
              <a:rPr lang="ko-KR" altLang="en-US" sz="1050" b="1" dirty="0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</a:rPr>
              <a:t>환자이동경로</a:t>
            </a:r>
            <a:r>
              <a:rPr lang="en-US" altLang="ko-KR" sz="1050" b="1" dirty="0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</a:rPr>
              <a:t>]</a:t>
            </a:r>
            <a:endParaRPr lang="ko-KR" altLang="en-US" sz="1050" b="1" dirty="0">
              <a:latin typeface="제주명조" panose="02000300000000000000" pitchFamily="2" charset="-127"/>
              <a:ea typeface="제주명조" panose="02000300000000000000" pitchFamily="2" charset="-127"/>
              <a:cs typeface="+mj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15F9F39-17F6-48EC-8B5E-88197DDC077B}"/>
              </a:ext>
            </a:extLst>
          </p:cNvPr>
          <p:cNvSpPr txBox="1"/>
          <p:nvPr/>
        </p:nvSpPr>
        <p:spPr>
          <a:xfrm>
            <a:off x="6530748" y="4069907"/>
            <a:ext cx="211980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50" b="1" dirty="0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</a:rPr>
              <a:t>[</a:t>
            </a:r>
            <a:r>
              <a:rPr lang="ko-KR" altLang="en-US" sz="1050" b="1" dirty="0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</a:rPr>
              <a:t>지역기본정보</a:t>
            </a:r>
            <a:r>
              <a:rPr lang="en-US" altLang="ko-KR" sz="1050" b="1" dirty="0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</a:rPr>
              <a:t>-</a:t>
            </a:r>
            <a:r>
              <a:rPr lang="ko-KR" altLang="en-US" sz="1050" b="1" dirty="0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</a:rPr>
              <a:t>지역별감염</a:t>
            </a:r>
            <a:r>
              <a:rPr lang="en-US" altLang="ko-KR" sz="1050" b="1" dirty="0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</a:rPr>
              <a:t>]</a:t>
            </a:r>
            <a:endParaRPr lang="ko-KR" altLang="en-US" sz="1050" b="1" dirty="0">
              <a:latin typeface="제주명조" panose="02000300000000000000" pitchFamily="2" charset="-127"/>
              <a:ea typeface="제주명조" panose="02000300000000000000" pitchFamily="2" charset="-127"/>
              <a:cs typeface="+mj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16C1492-DFEC-45F9-8FA0-BDED8A336EEE}"/>
              </a:ext>
            </a:extLst>
          </p:cNvPr>
          <p:cNvSpPr txBox="1"/>
          <p:nvPr/>
        </p:nvSpPr>
        <p:spPr>
          <a:xfrm>
            <a:off x="6538368" y="5064003"/>
            <a:ext cx="211980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50" b="1" dirty="0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</a:rPr>
              <a:t>[</a:t>
            </a:r>
            <a:r>
              <a:rPr lang="ko-KR" altLang="en-US" sz="1050" b="1" dirty="0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</a:rPr>
              <a:t>지역기본정보</a:t>
            </a:r>
            <a:r>
              <a:rPr lang="en-US" altLang="ko-KR" sz="1050" b="1" dirty="0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</a:rPr>
              <a:t>-</a:t>
            </a:r>
            <a:r>
              <a:rPr lang="ko-KR" altLang="en-US" sz="1050" b="1" dirty="0" err="1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</a:rPr>
              <a:t>지역좌표정보</a:t>
            </a:r>
            <a:r>
              <a:rPr lang="en-US" altLang="ko-KR" sz="1050" b="1" dirty="0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</a:rPr>
              <a:t>]</a:t>
            </a:r>
            <a:endParaRPr lang="ko-KR" altLang="en-US" sz="1050" b="1" dirty="0">
              <a:latin typeface="제주명조" panose="02000300000000000000" pitchFamily="2" charset="-127"/>
              <a:ea typeface="제주명조" panose="02000300000000000000" pitchFamily="2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6374972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08BF8EFC-DF8E-403D-8B42-86B735737EA3}"/>
              </a:ext>
            </a:extLst>
          </p:cNvPr>
          <p:cNvSpPr/>
          <p:nvPr/>
        </p:nvSpPr>
        <p:spPr>
          <a:xfrm>
            <a:off x="9367007" y="377702"/>
            <a:ext cx="2834137" cy="14204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540CB4E-63F3-4344-A92C-3A4347D0CEAA}"/>
              </a:ext>
            </a:extLst>
          </p:cNvPr>
          <p:cNvSpPr/>
          <p:nvPr/>
        </p:nvSpPr>
        <p:spPr>
          <a:xfrm>
            <a:off x="10080239" y="593042"/>
            <a:ext cx="2120905" cy="14204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1BD8FA6-4078-42F1-85FC-969A16FD28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310" y="243959"/>
            <a:ext cx="829565" cy="721024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92207CE6-CA42-4F47-B8D2-994804A7E261}"/>
              </a:ext>
            </a:extLst>
          </p:cNvPr>
          <p:cNvSpPr/>
          <p:nvPr/>
        </p:nvSpPr>
        <p:spPr>
          <a:xfrm>
            <a:off x="458680" y="1056443"/>
            <a:ext cx="11274640" cy="5335479"/>
          </a:xfrm>
          <a:prstGeom prst="rect">
            <a:avLst/>
          </a:prstGeom>
          <a:noFill/>
          <a:ln w="57150">
            <a:solidFill>
              <a:srgbClr val="807F8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B4FD254-9C36-43F1-8743-9982A825EE53}"/>
              </a:ext>
            </a:extLst>
          </p:cNvPr>
          <p:cNvSpPr/>
          <p:nvPr/>
        </p:nvSpPr>
        <p:spPr>
          <a:xfrm>
            <a:off x="9256295" y="6567423"/>
            <a:ext cx="293570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제주명조" panose="02000300000000000000" pitchFamily="2" charset="-127"/>
                <a:ea typeface="제주명조" panose="02000300000000000000" pitchFamily="2" charset="-127"/>
              </a:rPr>
              <a:t>엔지니어링 </a:t>
            </a:r>
            <a:r>
              <a:rPr lang="en-US" altLang="ko-KR" sz="1400" dirty="0">
                <a:latin typeface="제주명조" panose="02000300000000000000" pitchFamily="2" charset="-127"/>
                <a:ea typeface="제주명조" panose="02000300000000000000" pitchFamily="2" charset="-127"/>
              </a:rPr>
              <a:t>DB </a:t>
            </a:r>
            <a:r>
              <a:rPr lang="ko-KR" altLang="en-US" sz="1400" dirty="0">
                <a:latin typeface="제주명조" panose="02000300000000000000" pitchFamily="2" charset="-127"/>
                <a:ea typeface="제주명조" panose="02000300000000000000" pitchFamily="2" charset="-127"/>
              </a:rPr>
              <a:t>및 실습 </a:t>
            </a:r>
            <a:r>
              <a:rPr lang="en-US" altLang="ko-KR" sz="1400" dirty="0">
                <a:latin typeface="제주명조" panose="02000300000000000000" pitchFamily="2" charset="-127"/>
                <a:ea typeface="제주명조" panose="02000300000000000000" pitchFamily="2" charset="-127"/>
              </a:rPr>
              <a:t>Project 2</a:t>
            </a:r>
            <a:r>
              <a:rPr lang="ko-KR" altLang="en-US" sz="1400" dirty="0">
                <a:latin typeface="제주명조" panose="02000300000000000000" pitchFamily="2" charset="-127"/>
                <a:ea typeface="제주명조" panose="02000300000000000000" pitchFamily="2" charset="-127"/>
              </a:rPr>
              <a:t>조</a:t>
            </a:r>
            <a:endParaRPr lang="ko-KR" altLang="en-US" sz="14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BC22E83-7BB4-4BE2-9FD4-9414F5029B8B}"/>
              </a:ext>
            </a:extLst>
          </p:cNvPr>
          <p:cNvSpPr txBox="1"/>
          <p:nvPr/>
        </p:nvSpPr>
        <p:spPr>
          <a:xfrm>
            <a:off x="1242875" y="356521"/>
            <a:ext cx="42351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제주고딕" panose="02000300000000000000" pitchFamily="2" charset="-127"/>
                <a:ea typeface="제주고딕" panose="02000300000000000000" pitchFamily="2" charset="-127"/>
              </a:rPr>
              <a:t>3. 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제주고딕" panose="02000300000000000000" pitchFamily="2" charset="-127"/>
                <a:ea typeface="제주고딕" panose="02000300000000000000" pitchFamily="2" charset="-127"/>
              </a:rPr>
              <a:t>데이터베이스 설계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0BD9FBD8-3939-47B8-A840-6237B37D2417}"/>
              </a:ext>
            </a:extLst>
          </p:cNvPr>
          <p:cNvSpPr/>
          <p:nvPr/>
        </p:nvSpPr>
        <p:spPr>
          <a:xfrm>
            <a:off x="586347" y="1223694"/>
            <a:ext cx="161041" cy="246726"/>
          </a:xfrm>
          <a:prstGeom prst="rect">
            <a:avLst/>
          </a:prstGeom>
          <a:solidFill>
            <a:srgbClr val="0042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BFAA263-308A-40C4-A1DF-9A67763294DB}"/>
              </a:ext>
            </a:extLst>
          </p:cNvPr>
          <p:cNvCxnSpPr>
            <a:cxnSpLocks/>
          </p:cNvCxnSpPr>
          <p:nvPr/>
        </p:nvCxnSpPr>
        <p:spPr>
          <a:xfrm>
            <a:off x="1278604" y="861327"/>
            <a:ext cx="8859965" cy="19615"/>
          </a:xfrm>
          <a:prstGeom prst="line">
            <a:avLst/>
          </a:prstGeom>
          <a:ln w="285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2854143F-277C-4A02-8B6F-261F3B60A409}"/>
              </a:ext>
            </a:extLst>
          </p:cNvPr>
          <p:cNvSpPr txBox="1"/>
          <p:nvPr/>
        </p:nvSpPr>
        <p:spPr>
          <a:xfrm>
            <a:off x="747388" y="1084781"/>
            <a:ext cx="17709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제주고딕" panose="02000300000000000000" pitchFamily="2" charset="-127"/>
                <a:ea typeface="제주고딕" panose="02000300000000000000" pitchFamily="2" charset="-127"/>
              </a:rPr>
              <a:t>물리적 모델링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EBB5014-73FF-4B95-A9C0-3A1BE3F1E06C}"/>
              </a:ext>
            </a:extLst>
          </p:cNvPr>
          <p:cNvSpPr/>
          <p:nvPr/>
        </p:nvSpPr>
        <p:spPr>
          <a:xfrm>
            <a:off x="617378" y="1660392"/>
            <a:ext cx="3542007" cy="41182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제주고딕" panose="020003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5722A9-5EE8-49C8-8B06-319AAC4125E6}"/>
              </a:ext>
            </a:extLst>
          </p:cNvPr>
          <p:cNvSpPr txBox="1"/>
          <p:nvPr/>
        </p:nvSpPr>
        <p:spPr>
          <a:xfrm>
            <a:off x="-600576" y="1751372"/>
            <a:ext cx="610108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dirty="0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</a:rPr>
              <a:t># Create Table</a:t>
            </a:r>
            <a:r>
              <a:rPr lang="ko-KR" altLang="en-US" sz="1400" b="1" dirty="0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</a:rPr>
              <a:t>을 사용하여 테이블 생성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8B4B77FF-CFD2-48EE-9FAD-7D35E3CB8E64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160" y="2268488"/>
            <a:ext cx="2943409" cy="31614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0CCA0973-98E4-43B7-A05C-4729C610AA82}"/>
              </a:ext>
            </a:extLst>
          </p:cNvPr>
          <p:cNvSpPr/>
          <p:nvPr/>
        </p:nvSpPr>
        <p:spPr>
          <a:xfrm>
            <a:off x="4249976" y="1651039"/>
            <a:ext cx="3542007" cy="41182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제주고딕" panose="020003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F880CE3-5A1E-4400-A48B-FFB3FBEA54F0}"/>
              </a:ext>
            </a:extLst>
          </p:cNvPr>
          <p:cNvSpPr txBox="1"/>
          <p:nvPr/>
        </p:nvSpPr>
        <p:spPr>
          <a:xfrm>
            <a:off x="2971062" y="1742019"/>
            <a:ext cx="610108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dirty="0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</a:rPr>
              <a:t>#</a:t>
            </a:r>
            <a:r>
              <a:rPr lang="ko-KR" altLang="en-US" sz="1400" b="1" dirty="0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</a:rPr>
              <a:t>지역코드 부여 및 삭제</a:t>
            </a:r>
            <a:r>
              <a:rPr lang="en-US" altLang="ko-KR" sz="1400" b="1" dirty="0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</a:rPr>
              <a:t>, </a:t>
            </a:r>
            <a:r>
              <a:rPr lang="ko-KR" altLang="en-US" sz="1400" b="1" dirty="0" err="1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</a:rPr>
              <a:t>외래키</a:t>
            </a:r>
            <a:r>
              <a:rPr lang="ko-KR" altLang="en-US" sz="1400" b="1" dirty="0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</a:rPr>
              <a:t> 설정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69C361C-B7B1-463A-97AE-9E2C0802F43E}"/>
              </a:ext>
            </a:extLst>
          </p:cNvPr>
          <p:cNvSpPr/>
          <p:nvPr/>
        </p:nvSpPr>
        <p:spPr>
          <a:xfrm>
            <a:off x="7912121" y="1651039"/>
            <a:ext cx="3542007" cy="41182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제주고딕" panose="02000300000000000000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0296193-1D7C-49E9-AECD-FBFD3C507B5D}"/>
              </a:ext>
            </a:extLst>
          </p:cNvPr>
          <p:cNvSpPr txBox="1"/>
          <p:nvPr/>
        </p:nvSpPr>
        <p:spPr>
          <a:xfrm>
            <a:off x="6694167" y="1742019"/>
            <a:ext cx="610108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dirty="0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</a:rPr>
              <a:t>#SQL JOIN</a:t>
            </a:r>
            <a:r>
              <a:rPr lang="ko-KR" altLang="en-US" sz="1400" b="1" dirty="0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</a:rPr>
              <a:t>을 이용하여 </a:t>
            </a:r>
            <a:endParaRPr lang="en-US" altLang="ko-KR" sz="1400" b="1" dirty="0">
              <a:latin typeface="제주명조" panose="02000300000000000000" pitchFamily="2" charset="-127"/>
              <a:ea typeface="제주명조" panose="02000300000000000000" pitchFamily="2" charset="-127"/>
              <a:cs typeface="+mj-cs"/>
            </a:endParaRPr>
          </a:p>
          <a:p>
            <a:pPr algn="ctr"/>
            <a:r>
              <a:rPr lang="ko-KR" altLang="en-US" sz="1400" b="1" dirty="0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</a:rPr>
              <a:t>데이터 검색 후 테이블 생성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BE91CDE1-9DC8-4686-9815-8F21156030BA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8994" y="2297665"/>
            <a:ext cx="3274081" cy="15690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B5965FE-C598-4C8A-B7F7-5E350A61582F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8100" y="2543301"/>
            <a:ext cx="3234042" cy="149045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916BB3DB-73F7-405C-8E97-5CBEE7B09C91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7787" y="3958793"/>
            <a:ext cx="3300642" cy="159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A04E9656-BC0C-41B0-818F-D7EF0B2007A0}"/>
              </a:ext>
            </a:extLst>
          </p:cNvPr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1913" y="4158458"/>
            <a:ext cx="3234042" cy="116884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826770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08BF8EFC-DF8E-403D-8B42-86B735737EA3}"/>
              </a:ext>
            </a:extLst>
          </p:cNvPr>
          <p:cNvSpPr/>
          <p:nvPr/>
        </p:nvSpPr>
        <p:spPr>
          <a:xfrm>
            <a:off x="9367007" y="377702"/>
            <a:ext cx="2834137" cy="14204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540CB4E-63F3-4344-A92C-3A4347D0CEAA}"/>
              </a:ext>
            </a:extLst>
          </p:cNvPr>
          <p:cNvSpPr/>
          <p:nvPr/>
        </p:nvSpPr>
        <p:spPr>
          <a:xfrm>
            <a:off x="10080239" y="593042"/>
            <a:ext cx="2120905" cy="14204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1BD8FA6-4078-42F1-85FC-969A16FD28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310" y="243959"/>
            <a:ext cx="829565" cy="721024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92207CE6-CA42-4F47-B8D2-994804A7E261}"/>
              </a:ext>
            </a:extLst>
          </p:cNvPr>
          <p:cNvSpPr/>
          <p:nvPr/>
        </p:nvSpPr>
        <p:spPr>
          <a:xfrm>
            <a:off x="458680" y="1056443"/>
            <a:ext cx="11274640" cy="5335479"/>
          </a:xfrm>
          <a:prstGeom prst="rect">
            <a:avLst/>
          </a:prstGeom>
          <a:noFill/>
          <a:ln w="57150">
            <a:solidFill>
              <a:srgbClr val="807F8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B4FD254-9C36-43F1-8743-9982A825EE53}"/>
              </a:ext>
            </a:extLst>
          </p:cNvPr>
          <p:cNvSpPr/>
          <p:nvPr/>
        </p:nvSpPr>
        <p:spPr>
          <a:xfrm>
            <a:off x="9256295" y="6567423"/>
            <a:ext cx="293570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제주명조" panose="02000300000000000000" pitchFamily="2" charset="-127"/>
                <a:ea typeface="제주명조" panose="02000300000000000000" pitchFamily="2" charset="-127"/>
              </a:rPr>
              <a:t>엔지니어링 </a:t>
            </a:r>
            <a:r>
              <a:rPr lang="en-US" altLang="ko-KR" sz="1400" dirty="0">
                <a:latin typeface="제주명조" panose="02000300000000000000" pitchFamily="2" charset="-127"/>
                <a:ea typeface="제주명조" panose="02000300000000000000" pitchFamily="2" charset="-127"/>
              </a:rPr>
              <a:t>DB </a:t>
            </a:r>
            <a:r>
              <a:rPr lang="ko-KR" altLang="en-US" sz="1400" dirty="0">
                <a:latin typeface="제주명조" panose="02000300000000000000" pitchFamily="2" charset="-127"/>
                <a:ea typeface="제주명조" panose="02000300000000000000" pitchFamily="2" charset="-127"/>
              </a:rPr>
              <a:t>및 실습 </a:t>
            </a:r>
            <a:r>
              <a:rPr lang="en-US" altLang="ko-KR" sz="1400" dirty="0">
                <a:latin typeface="제주명조" panose="02000300000000000000" pitchFamily="2" charset="-127"/>
                <a:ea typeface="제주명조" panose="02000300000000000000" pitchFamily="2" charset="-127"/>
              </a:rPr>
              <a:t>Project 2</a:t>
            </a:r>
            <a:r>
              <a:rPr lang="ko-KR" altLang="en-US" sz="1400" dirty="0">
                <a:latin typeface="제주명조" panose="02000300000000000000" pitchFamily="2" charset="-127"/>
                <a:ea typeface="제주명조" panose="02000300000000000000" pitchFamily="2" charset="-127"/>
              </a:rPr>
              <a:t>조</a:t>
            </a:r>
            <a:endParaRPr lang="ko-KR" altLang="en-US" sz="14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BC22E83-7BB4-4BE2-9FD4-9414F5029B8B}"/>
              </a:ext>
            </a:extLst>
          </p:cNvPr>
          <p:cNvSpPr txBox="1"/>
          <p:nvPr/>
        </p:nvSpPr>
        <p:spPr>
          <a:xfrm>
            <a:off x="1242875" y="356521"/>
            <a:ext cx="42351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제주고딕" panose="02000300000000000000" pitchFamily="2" charset="-127"/>
                <a:ea typeface="제주고딕" panose="02000300000000000000" pitchFamily="2" charset="-127"/>
              </a:rPr>
              <a:t>4. 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제주고딕" panose="02000300000000000000" pitchFamily="2" charset="-127"/>
                <a:ea typeface="제주고딕" panose="02000300000000000000" pitchFamily="2" charset="-127"/>
              </a:rPr>
              <a:t>분석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0BD9FBD8-3939-47B8-A840-6237B37D2417}"/>
              </a:ext>
            </a:extLst>
          </p:cNvPr>
          <p:cNvSpPr/>
          <p:nvPr/>
        </p:nvSpPr>
        <p:spPr>
          <a:xfrm>
            <a:off x="586347" y="1223694"/>
            <a:ext cx="161041" cy="246726"/>
          </a:xfrm>
          <a:prstGeom prst="rect">
            <a:avLst/>
          </a:prstGeom>
          <a:solidFill>
            <a:srgbClr val="0042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BFAA263-308A-40C4-A1DF-9A67763294DB}"/>
              </a:ext>
            </a:extLst>
          </p:cNvPr>
          <p:cNvCxnSpPr>
            <a:cxnSpLocks/>
          </p:cNvCxnSpPr>
          <p:nvPr/>
        </p:nvCxnSpPr>
        <p:spPr>
          <a:xfrm>
            <a:off x="1278604" y="861327"/>
            <a:ext cx="8859965" cy="19615"/>
          </a:xfrm>
          <a:prstGeom prst="line">
            <a:avLst/>
          </a:prstGeom>
          <a:ln w="285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673C1B3-C205-41ED-82F9-7DAD3E7286FF}"/>
              </a:ext>
            </a:extLst>
          </p:cNvPr>
          <p:cNvSpPr txBox="1"/>
          <p:nvPr/>
        </p:nvSpPr>
        <p:spPr>
          <a:xfrm>
            <a:off x="745573" y="1119238"/>
            <a:ext cx="42351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제주고딕" panose="02000300000000000000" pitchFamily="2" charset="-127"/>
                <a:ea typeface="제주고딕" panose="02000300000000000000" pitchFamily="2" charset="-127"/>
              </a:rPr>
              <a:t>분석 구상도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ED10C7C3-4F90-41C0-B006-296CDEC85928}"/>
              </a:ext>
            </a:extLst>
          </p:cNvPr>
          <p:cNvSpPr/>
          <p:nvPr/>
        </p:nvSpPr>
        <p:spPr>
          <a:xfrm>
            <a:off x="753332" y="3198302"/>
            <a:ext cx="2647249" cy="133387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부제목 2">
            <a:extLst>
              <a:ext uri="{FF2B5EF4-FFF2-40B4-BE49-F238E27FC236}">
                <a16:creationId xmlns:a16="http://schemas.microsoft.com/office/drawing/2014/main" id="{A0A42E81-7FC9-41FB-9C3B-CEDF3E37965D}"/>
              </a:ext>
            </a:extLst>
          </p:cNvPr>
          <p:cNvSpPr txBox="1">
            <a:spLocks/>
          </p:cNvSpPr>
          <p:nvPr/>
        </p:nvSpPr>
        <p:spPr>
          <a:xfrm>
            <a:off x="461436" y="3647292"/>
            <a:ext cx="3185873" cy="56039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 err="1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</a:rPr>
              <a:t>확진자</a:t>
            </a:r>
            <a:r>
              <a:rPr lang="ko-KR" altLang="en-US" sz="1400" dirty="0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</a:rPr>
              <a:t> 수와 상관관계가 있는 </a:t>
            </a:r>
            <a:endParaRPr lang="en-US" altLang="ko-KR" sz="1400" dirty="0">
              <a:latin typeface="제주명조" panose="02000300000000000000" pitchFamily="2" charset="-127"/>
              <a:ea typeface="제주명조" panose="02000300000000000000" pitchFamily="2" charset="-127"/>
              <a:cs typeface="+mj-cs"/>
            </a:endParaRPr>
          </a:p>
          <a:p>
            <a:r>
              <a:rPr lang="ko-KR" altLang="en-US" sz="1400" dirty="0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</a:rPr>
              <a:t>지역 </a:t>
            </a:r>
            <a:r>
              <a:rPr lang="ko-KR" altLang="en-US" sz="1400" dirty="0" err="1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</a:rPr>
              <a:t>특성값</a:t>
            </a:r>
            <a:r>
              <a:rPr lang="ko-KR" altLang="en-US" sz="1400" dirty="0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</a:rPr>
              <a:t> 도출</a:t>
            </a: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05DACA6D-A3A9-4AE2-B5A3-CE301E50CBF2}"/>
              </a:ext>
            </a:extLst>
          </p:cNvPr>
          <p:cNvSpPr/>
          <p:nvPr/>
        </p:nvSpPr>
        <p:spPr>
          <a:xfrm>
            <a:off x="4919565" y="3216976"/>
            <a:ext cx="2647248" cy="139666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부제목 2">
            <a:extLst>
              <a:ext uri="{FF2B5EF4-FFF2-40B4-BE49-F238E27FC236}">
                <a16:creationId xmlns:a16="http://schemas.microsoft.com/office/drawing/2014/main" id="{BE560F58-8426-4353-BF34-91C0DD5EFC20}"/>
              </a:ext>
            </a:extLst>
          </p:cNvPr>
          <p:cNvSpPr txBox="1">
            <a:spLocks/>
          </p:cNvSpPr>
          <p:nvPr/>
        </p:nvSpPr>
        <p:spPr>
          <a:xfrm>
            <a:off x="5061240" y="3426425"/>
            <a:ext cx="2365458" cy="12367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 err="1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</a:rPr>
              <a:t>확진자</a:t>
            </a:r>
            <a:r>
              <a:rPr lang="ko-KR" altLang="en-US" sz="1400" dirty="0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</a:rPr>
              <a:t> 정보 </a:t>
            </a:r>
            <a:endParaRPr lang="en-US" altLang="ko-KR" sz="1400" dirty="0">
              <a:latin typeface="제주명조" panose="02000300000000000000" pitchFamily="2" charset="-127"/>
              <a:ea typeface="제주명조" panose="02000300000000000000" pitchFamily="2" charset="-127"/>
              <a:cs typeface="+mj-cs"/>
            </a:endParaRPr>
          </a:p>
          <a:p>
            <a:r>
              <a:rPr lang="en-US" altLang="ko-KR" sz="1400" dirty="0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</a:rPr>
              <a:t>+</a:t>
            </a:r>
          </a:p>
          <a:p>
            <a:r>
              <a:rPr lang="en-US" altLang="ko-KR" sz="1400" dirty="0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</a:rPr>
              <a:t> </a:t>
            </a:r>
            <a:r>
              <a:rPr lang="ko-KR" altLang="en-US" sz="1400" dirty="0" err="1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</a:rPr>
              <a:t>확진자</a:t>
            </a:r>
            <a:r>
              <a:rPr lang="ko-KR" altLang="en-US" sz="1400" dirty="0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</a:rPr>
              <a:t> 거주지 지역 특성</a:t>
            </a:r>
          </a:p>
        </p:txBody>
      </p:sp>
      <p:sp>
        <p:nvSpPr>
          <p:cNvPr id="35" name="부제목 2">
            <a:extLst>
              <a:ext uri="{FF2B5EF4-FFF2-40B4-BE49-F238E27FC236}">
                <a16:creationId xmlns:a16="http://schemas.microsoft.com/office/drawing/2014/main" id="{3FEDEDB5-5F43-45F4-86A3-305DAB588F2C}"/>
              </a:ext>
            </a:extLst>
          </p:cNvPr>
          <p:cNvSpPr txBox="1">
            <a:spLocks/>
          </p:cNvSpPr>
          <p:nvPr/>
        </p:nvSpPr>
        <p:spPr>
          <a:xfrm>
            <a:off x="3434439" y="3990485"/>
            <a:ext cx="1515325" cy="5603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</a:rPr>
              <a:t>지역 특성 </a:t>
            </a:r>
            <a:br>
              <a:rPr lang="en-US" altLang="ko-KR" sz="1400" dirty="0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</a:rPr>
            </a:br>
            <a:r>
              <a:rPr lang="ko-KR" altLang="en-US" sz="1400" dirty="0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</a:rPr>
              <a:t>속성값추출</a:t>
            </a: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60DDCCDA-EB93-49E2-BEC4-55E389C226C6}"/>
              </a:ext>
            </a:extLst>
          </p:cNvPr>
          <p:cNvSpPr/>
          <p:nvPr/>
        </p:nvSpPr>
        <p:spPr>
          <a:xfrm>
            <a:off x="8914451" y="3216976"/>
            <a:ext cx="2647248" cy="116715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부제목 2">
            <a:extLst>
              <a:ext uri="{FF2B5EF4-FFF2-40B4-BE49-F238E27FC236}">
                <a16:creationId xmlns:a16="http://schemas.microsoft.com/office/drawing/2014/main" id="{57A4542F-3ABF-4209-8F80-75B40AF4B1A0}"/>
              </a:ext>
            </a:extLst>
          </p:cNvPr>
          <p:cNvSpPr txBox="1">
            <a:spLocks/>
          </p:cNvSpPr>
          <p:nvPr/>
        </p:nvSpPr>
        <p:spPr>
          <a:xfrm>
            <a:off x="9090764" y="3637297"/>
            <a:ext cx="2365458" cy="12367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</a:rPr>
              <a:t>직관적인 상황 파악 가능</a:t>
            </a:r>
          </a:p>
        </p:txBody>
      </p:sp>
      <p:sp>
        <p:nvSpPr>
          <p:cNvPr id="10" name="부제목 2">
            <a:extLst>
              <a:ext uri="{FF2B5EF4-FFF2-40B4-BE49-F238E27FC236}">
                <a16:creationId xmlns:a16="http://schemas.microsoft.com/office/drawing/2014/main" id="{6206C8E9-2508-40DA-B737-5281B207E033}"/>
              </a:ext>
            </a:extLst>
          </p:cNvPr>
          <p:cNvSpPr txBox="1">
            <a:spLocks/>
          </p:cNvSpPr>
          <p:nvPr/>
        </p:nvSpPr>
        <p:spPr>
          <a:xfrm>
            <a:off x="5267176" y="2984842"/>
            <a:ext cx="1877060" cy="4001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</a:rPr>
              <a:t>딥러닝</a:t>
            </a:r>
          </a:p>
        </p:txBody>
      </p:sp>
      <p:sp>
        <p:nvSpPr>
          <p:cNvPr id="15" name="부제목 2">
            <a:extLst>
              <a:ext uri="{FF2B5EF4-FFF2-40B4-BE49-F238E27FC236}">
                <a16:creationId xmlns:a16="http://schemas.microsoft.com/office/drawing/2014/main" id="{70A9B3E1-16DF-4BF0-B82B-8829BACE0F37}"/>
              </a:ext>
            </a:extLst>
          </p:cNvPr>
          <p:cNvSpPr txBox="1">
            <a:spLocks/>
          </p:cNvSpPr>
          <p:nvPr/>
        </p:nvSpPr>
        <p:spPr>
          <a:xfrm>
            <a:off x="1054151" y="2911957"/>
            <a:ext cx="2064766" cy="4001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</a:rPr>
              <a:t>상관분석</a:t>
            </a:r>
          </a:p>
        </p:txBody>
      </p:sp>
      <p:sp>
        <p:nvSpPr>
          <p:cNvPr id="37" name="부제목 2">
            <a:extLst>
              <a:ext uri="{FF2B5EF4-FFF2-40B4-BE49-F238E27FC236}">
                <a16:creationId xmlns:a16="http://schemas.microsoft.com/office/drawing/2014/main" id="{5159FEC6-149E-45FC-955E-FFD4092234BC}"/>
              </a:ext>
            </a:extLst>
          </p:cNvPr>
          <p:cNvSpPr txBox="1">
            <a:spLocks/>
          </p:cNvSpPr>
          <p:nvPr/>
        </p:nvSpPr>
        <p:spPr>
          <a:xfrm>
            <a:off x="9262062" y="2984842"/>
            <a:ext cx="1877060" cy="4001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</a:rPr>
              <a:t>시각화</a:t>
            </a:r>
          </a:p>
        </p:txBody>
      </p:sp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FA51E9ED-CA28-41E0-BE25-4CDFD96112E7}"/>
              </a:ext>
            </a:extLst>
          </p:cNvPr>
          <p:cNvSpPr/>
          <p:nvPr/>
        </p:nvSpPr>
        <p:spPr>
          <a:xfrm>
            <a:off x="3583100" y="3766852"/>
            <a:ext cx="1230272" cy="193723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화살표: 오른쪽 23">
            <a:extLst>
              <a:ext uri="{FF2B5EF4-FFF2-40B4-BE49-F238E27FC236}">
                <a16:creationId xmlns:a16="http://schemas.microsoft.com/office/drawing/2014/main" id="{7228D201-01A3-466B-865D-BF004EB9EE8E}"/>
              </a:ext>
            </a:extLst>
          </p:cNvPr>
          <p:cNvSpPr/>
          <p:nvPr/>
        </p:nvSpPr>
        <p:spPr>
          <a:xfrm>
            <a:off x="7647836" y="3766852"/>
            <a:ext cx="1230272" cy="193723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03682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08BF8EFC-DF8E-403D-8B42-86B735737EA3}"/>
              </a:ext>
            </a:extLst>
          </p:cNvPr>
          <p:cNvSpPr/>
          <p:nvPr/>
        </p:nvSpPr>
        <p:spPr>
          <a:xfrm>
            <a:off x="9367007" y="377702"/>
            <a:ext cx="2834137" cy="14204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540CB4E-63F3-4344-A92C-3A4347D0CEAA}"/>
              </a:ext>
            </a:extLst>
          </p:cNvPr>
          <p:cNvSpPr/>
          <p:nvPr/>
        </p:nvSpPr>
        <p:spPr>
          <a:xfrm>
            <a:off x="10080239" y="593042"/>
            <a:ext cx="2120905" cy="14204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1BD8FA6-4078-42F1-85FC-969A16FD28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310" y="243959"/>
            <a:ext cx="829565" cy="721024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92207CE6-CA42-4F47-B8D2-994804A7E261}"/>
              </a:ext>
            </a:extLst>
          </p:cNvPr>
          <p:cNvSpPr/>
          <p:nvPr/>
        </p:nvSpPr>
        <p:spPr>
          <a:xfrm>
            <a:off x="458680" y="1056443"/>
            <a:ext cx="11274640" cy="5335479"/>
          </a:xfrm>
          <a:prstGeom prst="rect">
            <a:avLst/>
          </a:prstGeom>
          <a:noFill/>
          <a:ln w="57150">
            <a:solidFill>
              <a:srgbClr val="807F8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B4FD254-9C36-43F1-8743-9982A825EE53}"/>
              </a:ext>
            </a:extLst>
          </p:cNvPr>
          <p:cNvSpPr/>
          <p:nvPr/>
        </p:nvSpPr>
        <p:spPr>
          <a:xfrm>
            <a:off x="9256295" y="6567423"/>
            <a:ext cx="293570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제주명조" panose="02000300000000000000" pitchFamily="2" charset="-127"/>
                <a:ea typeface="제주명조" panose="02000300000000000000" pitchFamily="2" charset="-127"/>
              </a:rPr>
              <a:t>엔지니어링 </a:t>
            </a:r>
            <a:r>
              <a:rPr lang="en-US" altLang="ko-KR" sz="1400" dirty="0">
                <a:latin typeface="제주명조" panose="02000300000000000000" pitchFamily="2" charset="-127"/>
                <a:ea typeface="제주명조" panose="02000300000000000000" pitchFamily="2" charset="-127"/>
              </a:rPr>
              <a:t>DB </a:t>
            </a:r>
            <a:r>
              <a:rPr lang="ko-KR" altLang="en-US" sz="1400" dirty="0">
                <a:latin typeface="제주명조" panose="02000300000000000000" pitchFamily="2" charset="-127"/>
                <a:ea typeface="제주명조" panose="02000300000000000000" pitchFamily="2" charset="-127"/>
              </a:rPr>
              <a:t>및 실습 </a:t>
            </a:r>
            <a:r>
              <a:rPr lang="en-US" altLang="ko-KR" sz="1400" dirty="0">
                <a:latin typeface="제주명조" panose="02000300000000000000" pitchFamily="2" charset="-127"/>
                <a:ea typeface="제주명조" panose="02000300000000000000" pitchFamily="2" charset="-127"/>
              </a:rPr>
              <a:t>Project 2</a:t>
            </a:r>
            <a:r>
              <a:rPr lang="ko-KR" altLang="en-US" sz="1400" dirty="0">
                <a:latin typeface="제주명조" panose="02000300000000000000" pitchFamily="2" charset="-127"/>
                <a:ea typeface="제주명조" panose="02000300000000000000" pitchFamily="2" charset="-127"/>
              </a:rPr>
              <a:t>조</a:t>
            </a:r>
            <a:endParaRPr lang="ko-KR" altLang="en-US" sz="14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BC22E83-7BB4-4BE2-9FD4-9414F5029B8B}"/>
              </a:ext>
            </a:extLst>
          </p:cNvPr>
          <p:cNvSpPr txBox="1"/>
          <p:nvPr/>
        </p:nvSpPr>
        <p:spPr>
          <a:xfrm>
            <a:off x="1242875" y="356521"/>
            <a:ext cx="42351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제주고딕" panose="02000300000000000000" pitchFamily="2" charset="-127"/>
                <a:ea typeface="제주고딕" panose="02000300000000000000" pitchFamily="2" charset="-127"/>
              </a:rPr>
              <a:t>4. 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제주고딕" panose="02000300000000000000" pitchFamily="2" charset="-127"/>
                <a:ea typeface="제주고딕" panose="02000300000000000000" pitchFamily="2" charset="-127"/>
              </a:rPr>
              <a:t>상관분석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0BD9FBD8-3939-47B8-A840-6237B37D2417}"/>
              </a:ext>
            </a:extLst>
          </p:cNvPr>
          <p:cNvSpPr/>
          <p:nvPr/>
        </p:nvSpPr>
        <p:spPr>
          <a:xfrm>
            <a:off x="586347" y="1223694"/>
            <a:ext cx="161041" cy="246726"/>
          </a:xfrm>
          <a:prstGeom prst="rect">
            <a:avLst/>
          </a:prstGeom>
          <a:solidFill>
            <a:srgbClr val="0042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BFAA263-308A-40C4-A1DF-9A67763294DB}"/>
              </a:ext>
            </a:extLst>
          </p:cNvPr>
          <p:cNvCxnSpPr>
            <a:cxnSpLocks/>
          </p:cNvCxnSpPr>
          <p:nvPr/>
        </p:nvCxnSpPr>
        <p:spPr>
          <a:xfrm>
            <a:off x="1278604" y="861327"/>
            <a:ext cx="8859965" cy="19615"/>
          </a:xfrm>
          <a:prstGeom prst="line">
            <a:avLst/>
          </a:prstGeom>
          <a:ln w="285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673C1B3-C205-41ED-82F9-7DAD3E7286FF}"/>
              </a:ext>
            </a:extLst>
          </p:cNvPr>
          <p:cNvSpPr txBox="1"/>
          <p:nvPr/>
        </p:nvSpPr>
        <p:spPr>
          <a:xfrm>
            <a:off x="745573" y="1119238"/>
            <a:ext cx="42351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제주고딕" panose="02000300000000000000" pitchFamily="2" charset="-127"/>
                <a:ea typeface="제주고딕" panose="02000300000000000000" pitchFamily="2" charset="-127"/>
              </a:rPr>
              <a:t>상관분석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422D34E3-DC3C-4FA0-A755-812618DE9E0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492491" y="3043686"/>
            <a:ext cx="4648200" cy="1581150"/>
          </a:xfrm>
          <a:prstGeom prst="rect">
            <a:avLst/>
          </a:prstGeom>
        </p:spPr>
      </p:pic>
      <p:sp>
        <p:nvSpPr>
          <p:cNvPr id="2" name="부제목 2">
            <a:extLst>
              <a:ext uri="{FF2B5EF4-FFF2-40B4-BE49-F238E27FC236}">
                <a16:creationId xmlns:a16="http://schemas.microsoft.com/office/drawing/2014/main" id="{DC3B75B7-A8A1-4C4D-A820-A3DBE2AA843F}"/>
              </a:ext>
            </a:extLst>
          </p:cNvPr>
          <p:cNvSpPr txBox="1">
            <a:spLocks/>
          </p:cNvSpPr>
          <p:nvPr/>
        </p:nvSpPr>
        <p:spPr>
          <a:xfrm>
            <a:off x="324694" y="1637671"/>
            <a:ext cx="6791908" cy="6367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  <a:sym typeface="Wingdings" panose="05000000000000000000" pitchFamily="2" charset="2"/>
              </a:rPr>
              <a:t> </a:t>
            </a:r>
            <a:r>
              <a:rPr lang="ko-KR" altLang="en-US" sz="1600" dirty="0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</a:rPr>
              <a:t>변수 간의 밀접한 정도</a:t>
            </a:r>
            <a:r>
              <a:rPr lang="en-US" altLang="ko-KR" sz="1600" dirty="0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</a:rPr>
              <a:t>, </a:t>
            </a:r>
            <a:r>
              <a:rPr lang="ko-KR" altLang="en-US" sz="1600" dirty="0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</a:rPr>
              <a:t>즉 상관관계를 분석하는 통계적 분석 방법</a:t>
            </a:r>
          </a:p>
        </p:txBody>
      </p:sp>
      <p:pic>
        <p:nvPicPr>
          <p:cNvPr id="1026" name="Picture 2" descr="cbgSTAT - 의학통계 논문통계 SPSS MedCalc R Excel">
            <a:extLst>
              <a:ext uri="{FF2B5EF4-FFF2-40B4-BE49-F238E27FC236}">
                <a16:creationId xmlns:a16="http://schemas.microsoft.com/office/drawing/2014/main" id="{D046AD0D-4E70-4CB5-AAC2-8456DC265E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8604" y="2267465"/>
            <a:ext cx="3888287" cy="3546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부제목 2">
            <a:extLst>
              <a:ext uri="{FF2B5EF4-FFF2-40B4-BE49-F238E27FC236}">
                <a16:creationId xmlns:a16="http://schemas.microsoft.com/office/drawing/2014/main" id="{30AF82BC-23D2-4130-9981-7CE788946D78}"/>
              </a:ext>
            </a:extLst>
          </p:cNvPr>
          <p:cNvSpPr txBox="1">
            <a:spLocks/>
          </p:cNvSpPr>
          <p:nvPr/>
        </p:nvSpPr>
        <p:spPr>
          <a:xfrm>
            <a:off x="4150262" y="4544710"/>
            <a:ext cx="6791908" cy="6367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200" dirty="0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  <a:sym typeface="Wingdings" panose="05000000000000000000" pitchFamily="2" charset="2"/>
              </a:rPr>
              <a:t> *</a:t>
            </a:r>
            <a:r>
              <a:rPr lang="ko-KR" altLang="en-US" sz="1200" dirty="0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  <a:sym typeface="Wingdings" panose="05000000000000000000" pitchFamily="2" charset="2"/>
              </a:rPr>
              <a:t>상관계수의 절댓값 </a:t>
            </a:r>
            <a:r>
              <a:rPr lang="en-US" altLang="ko-KR" sz="1200" dirty="0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  <a:sym typeface="Wingdings" panose="05000000000000000000" pitchFamily="2" charset="2"/>
              </a:rPr>
              <a:t>&gt; 0.2 </a:t>
            </a:r>
            <a:r>
              <a:rPr lang="ko-KR" altLang="en-US" sz="1200" dirty="0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  <a:sym typeface="Wingdings" panose="05000000000000000000" pitchFamily="2" charset="2"/>
              </a:rPr>
              <a:t>사용</a:t>
            </a:r>
            <a:endParaRPr lang="ko-KR" altLang="en-US" sz="1200" dirty="0">
              <a:latin typeface="제주명조" panose="02000300000000000000" pitchFamily="2" charset="-127"/>
              <a:ea typeface="제주명조" panose="02000300000000000000" pitchFamily="2" charset="-127"/>
              <a:cs typeface="+mj-cs"/>
            </a:endParaRPr>
          </a:p>
        </p:txBody>
      </p:sp>
      <p:sp>
        <p:nvSpPr>
          <p:cNvPr id="15" name="부제목 2">
            <a:extLst>
              <a:ext uri="{FF2B5EF4-FFF2-40B4-BE49-F238E27FC236}">
                <a16:creationId xmlns:a16="http://schemas.microsoft.com/office/drawing/2014/main" id="{46A4B079-3F2B-46A3-8655-16B38DB2C865}"/>
              </a:ext>
            </a:extLst>
          </p:cNvPr>
          <p:cNvSpPr txBox="1">
            <a:spLocks/>
          </p:cNvSpPr>
          <p:nvPr/>
        </p:nvSpPr>
        <p:spPr>
          <a:xfrm>
            <a:off x="4214431" y="2790019"/>
            <a:ext cx="6791908" cy="6367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200" dirty="0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  <a:sym typeface="Wingdings" panose="05000000000000000000" pitchFamily="2" charset="2"/>
              </a:rPr>
              <a:t>[</a:t>
            </a:r>
            <a:r>
              <a:rPr lang="ko-KR" altLang="en-US" sz="1200" dirty="0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  <a:sym typeface="Wingdings" panose="05000000000000000000" pitchFamily="2" charset="2"/>
              </a:rPr>
              <a:t>상관분석 해석</a:t>
            </a:r>
            <a:r>
              <a:rPr lang="en-US" altLang="ko-KR" sz="1200" dirty="0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  <a:sym typeface="Wingdings" panose="05000000000000000000" pitchFamily="2" charset="2"/>
              </a:rPr>
              <a:t>(KSI</a:t>
            </a:r>
            <a:r>
              <a:rPr lang="ko-KR" altLang="en-US" sz="1200" dirty="0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  <a:sym typeface="Wingdings" panose="05000000000000000000" pitchFamily="2" charset="2"/>
              </a:rPr>
              <a:t> 통계 연구 기반</a:t>
            </a:r>
            <a:r>
              <a:rPr lang="en-US" altLang="ko-KR" sz="1200" dirty="0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  <a:sym typeface="Wingdings" panose="05000000000000000000" pitchFamily="2" charset="2"/>
              </a:rPr>
              <a:t>]</a:t>
            </a:r>
            <a:endParaRPr lang="ko-KR" altLang="en-US" sz="1200" dirty="0">
              <a:latin typeface="제주명조" panose="02000300000000000000" pitchFamily="2" charset="-127"/>
              <a:ea typeface="제주명조" panose="02000300000000000000" pitchFamily="2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4785683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08BF8EFC-DF8E-403D-8B42-86B735737EA3}"/>
              </a:ext>
            </a:extLst>
          </p:cNvPr>
          <p:cNvSpPr/>
          <p:nvPr/>
        </p:nvSpPr>
        <p:spPr>
          <a:xfrm>
            <a:off x="9367007" y="377702"/>
            <a:ext cx="2834137" cy="14204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540CB4E-63F3-4344-A92C-3A4347D0CEAA}"/>
              </a:ext>
            </a:extLst>
          </p:cNvPr>
          <p:cNvSpPr/>
          <p:nvPr/>
        </p:nvSpPr>
        <p:spPr>
          <a:xfrm>
            <a:off x="10080239" y="593042"/>
            <a:ext cx="2120905" cy="14204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1BD8FA6-4078-42F1-85FC-969A16FD28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310" y="243959"/>
            <a:ext cx="829565" cy="721024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92207CE6-CA42-4F47-B8D2-994804A7E261}"/>
              </a:ext>
            </a:extLst>
          </p:cNvPr>
          <p:cNvSpPr/>
          <p:nvPr/>
        </p:nvSpPr>
        <p:spPr>
          <a:xfrm>
            <a:off x="458680" y="1056443"/>
            <a:ext cx="11274640" cy="5335479"/>
          </a:xfrm>
          <a:prstGeom prst="rect">
            <a:avLst/>
          </a:prstGeom>
          <a:noFill/>
          <a:ln w="57150">
            <a:solidFill>
              <a:srgbClr val="807F8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B4FD254-9C36-43F1-8743-9982A825EE53}"/>
              </a:ext>
            </a:extLst>
          </p:cNvPr>
          <p:cNvSpPr/>
          <p:nvPr/>
        </p:nvSpPr>
        <p:spPr>
          <a:xfrm>
            <a:off x="9256295" y="6567423"/>
            <a:ext cx="293570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제주명조" panose="02000300000000000000" pitchFamily="2" charset="-127"/>
                <a:ea typeface="제주명조" panose="02000300000000000000" pitchFamily="2" charset="-127"/>
              </a:rPr>
              <a:t>엔지니어링 </a:t>
            </a:r>
            <a:r>
              <a:rPr lang="en-US" altLang="ko-KR" sz="1400" dirty="0">
                <a:latin typeface="제주명조" panose="02000300000000000000" pitchFamily="2" charset="-127"/>
                <a:ea typeface="제주명조" panose="02000300000000000000" pitchFamily="2" charset="-127"/>
              </a:rPr>
              <a:t>DB </a:t>
            </a:r>
            <a:r>
              <a:rPr lang="ko-KR" altLang="en-US" sz="1400" dirty="0">
                <a:latin typeface="제주명조" panose="02000300000000000000" pitchFamily="2" charset="-127"/>
                <a:ea typeface="제주명조" panose="02000300000000000000" pitchFamily="2" charset="-127"/>
              </a:rPr>
              <a:t>및 실습 </a:t>
            </a:r>
            <a:r>
              <a:rPr lang="en-US" altLang="ko-KR" sz="1400" dirty="0">
                <a:latin typeface="제주명조" panose="02000300000000000000" pitchFamily="2" charset="-127"/>
                <a:ea typeface="제주명조" panose="02000300000000000000" pitchFamily="2" charset="-127"/>
              </a:rPr>
              <a:t>Project 2</a:t>
            </a:r>
            <a:r>
              <a:rPr lang="ko-KR" altLang="en-US" sz="1400" dirty="0">
                <a:latin typeface="제주명조" panose="02000300000000000000" pitchFamily="2" charset="-127"/>
                <a:ea typeface="제주명조" panose="02000300000000000000" pitchFamily="2" charset="-127"/>
              </a:rPr>
              <a:t>조</a:t>
            </a:r>
            <a:endParaRPr lang="ko-KR" altLang="en-US" sz="1400" dirty="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976C70BA-8AD0-468B-9443-92EA08B74A9F}"/>
              </a:ext>
            </a:extLst>
          </p:cNvPr>
          <p:cNvSpPr/>
          <p:nvPr/>
        </p:nvSpPr>
        <p:spPr>
          <a:xfrm>
            <a:off x="586347" y="1613618"/>
            <a:ext cx="5621516" cy="2633563"/>
          </a:xfrm>
          <a:prstGeom prst="rect">
            <a:avLst/>
          </a:prstGeom>
          <a:noFill/>
          <a:ln w="38100">
            <a:solidFill>
              <a:srgbClr val="FFEB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807F89"/>
                </a:solidFill>
              </a:ln>
              <a:noFill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BC22E83-7BB4-4BE2-9FD4-9414F5029B8B}"/>
              </a:ext>
            </a:extLst>
          </p:cNvPr>
          <p:cNvSpPr txBox="1"/>
          <p:nvPr/>
        </p:nvSpPr>
        <p:spPr>
          <a:xfrm>
            <a:off x="1242875" y="356521"/>
            <a:ext cx="42351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제주고딕" panose="02000300000000000000" pitchFamily="2" charset="-127"/>
                <a:ea typeface="제주고딕" panose="02000300000000000000" pitchFamily="2" charset="-127"/>
              </a:rPr>
              <a:t>4. 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제주고딕" panose="02000300000000000000" pitchFamily="2" charset="-127"/>
                <a:ea typeface="제주고딕" panose="02000300000000000000" pitchFamily="2" charset="-127"/>
              </a:rPr>
              <a:t>상관분석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0BD9FBD8-3939-47B8-A840-6237B37D2417}"/>
              </a:ext>
            </a:extLst>
          </p:cNvPr>
          <p:cNvSpPr/>
          <p:nvPr/>
        </p:nvSpPr>
        <p:spPr>
          <a:xfrm>
            <a:off x="586347" y="1223694"/>
            <a:ext cx="161041" cy="246726"/>
          </a:xfrm>
          <a:prstGeom prst="rect">
            <a:avLst/>
          </a:prstGeom>
          <a:solidFill>
            <a:srgbClr val="0042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BFAA263-308A-40C4-A1DF-9A67763294DB}"/>
              </a:ext>
            </a:extLst>
          </p:cNvPr>
          <p:cNvCxnSpPr>
            <a:cxnSpLocks/>
          </p:cNvCxnSpPr>
          <p:nvPr/>
        </p:nvCxnSpPr>
        <p:spPr>
          <a:xfrm>
            <a:off x="1278604" y="861327"/>
            <a:ext cx="8859965" cy="19615"/>
          </a:xfrm>
          <a:prstGeom prst="line">
            <a:avLst/>
          </a:prstGeom>
          <a:ln w="285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A1130B3-D6A4-421A-8B2B-A3A18E6BBEF5}"/>
              </a:ext>
            </a:extLst>
          </p:cNvPr>
          <p:cNvSpPr txBox="1"/>
          <p:nvPr/>
        </p:nvSpPr>
        <p:spPr>
          <a:xfrm>
            <a:off x="745573" y="1119238"/>
            <a:ext cx="42351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제주고딕" panose="02000300000000000000" pitchFamily="2" charset="-127"/>
                <a:ea typeface="제주고딕" panose="02000300000000000000" pitchFamily="2" charset="-127"/>
              </a:rPr>
              <a:t>전처리</a:t>
            </a:r>
            <a:endParaRPr lang="ko-KR" altLang="en-US" sz="2000" dirty="0">
              <a:ln>
                <a:solidFill>
                  <a:schemeClr val="accent1">
                    <a:alpha val="0"/>
                  </a:schemeClr>
                </a:solidFill>
              </a:ln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graphicFrame>
        <p:nvGraphicFramePr>
          <p:cNvPr id="10" name="표 13">
            <a:extLst>
              <a:ext uri="{FF2B5EF4-FFF2-40B4-BE49-F238E27FC236}">
                <a16:creationId xmlns:a16="http://schemas.microsoft.com/office/drawing/2014/main" id="{FAB52EF6-3680-4203-B245-3A009A746A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8987540"/>
              </p:ext>
            </p:extLst>
          </p:nvPr>
        </p:nvGraphicFramePr>
        <p:xfrm>
          <a:off x="838473" y="1882120"/>
          <a:ext cx="1149309" cy="21887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9309">
                  <a:extLst>
                    <a:ext uri="{9D8B030D-6E8A-4147-A177-3AD203B41FA5}">
                      <a16:colId xmlns:a16="http://schemas.microsoft.com/office/drawing/2014/main" val="1568511488"/>
                    </a:ext>
                  </a:extLst>
                </a:gridCol>
              </a:tblGrid>
              <a:tr h="3126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환자기본정보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948017"/>
                  </a:ext>
                </a:extLst>
              </a:tr>
              <a:tr h="3126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환자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0575580"/>
                  </a:ext>
                </a:extLst>
              </a:tr>
              <a:tr h="3126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성별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1179176"/>
                  </a:ext>
                </a:extLst>
              </a:tr>
              <a:tr h="3126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감염경로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8613554"/>
                  </a:ext>
                </a:extLst>
              </a:tr>
              <a:tr h="3126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태어난해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4395"/>
                  </a:ext>
                </a:extLst>
              </a:tr>
              <a:tr h="3126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지역코드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6652904"/>
                  </a:ext>
                </a:extLst>
              </a:tr>
              <a:tr h="3126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47856592"/>
                  </a:ext>
                </a:extLst>
              </a:tr>
            </a:tbl>
          </a:graphicData>
        </a:graphic>
      </p:graphicFrame>
      <p:graphicFrame>
        <p:nvGraphicFramePr>
          <p:cNvPr id="22" name="표 13">
            <a:extLst>
              <a:ext uri="{FF2B5EF4-FFF2-40B4-BE49-F238E27FC236}">
                <a16:creationId xmlns:a16="http://schemas.microsoft.com/office/drawing/2014/main" id="{05185569-DF78-4BA4-BECC-182C47A817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8832645"/>
              </p:ext>
            </p:extLst>
          </p:nvPr>
        </p:nvGraphicFramePr>
        <p:xfrm>
          <a:off x="2774227" y="1853862"/>
          <a:ext cx="1149309" cy="21887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9309">
                  <a:extLst>
                    <a:ext uri="{9D8B030D-6E8A-4147-A177-3AD203B41FA5}">
                      <a16:colId xmlns:a16="http://schemas.microsoft.com/office/drawing/2014/main" val="1568511488"/>
                    </a:ext>
                  </a:extLst>
                </a:gridCol>
              </a:tblGrid>
              <a:tr h="3126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지역기본정보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948017"/>
                  </a:ext>
                </a:extLst>
              </a:tr>
              <a:tr h="3126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지역코드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0575580"/>
                  </a:ext>
                </a:extLst>
              </a:tr>
              <a:tr h="3126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광역자치단체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1179176"/>
                  </a:ext>
                </a:extLst>
              </a:tr>
              <a:tr h="3126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기초자치단체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8613554"/>
                  </a:ext>
                </a:extLst>
              </a:tr>
              <a:tr h="3126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초등학교 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4395"/>
                  </a:ext>
                </a:extLst>
              </a:tr>
              <a:tr h="3126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대학교 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6652904"/>
                  </a:ext>
                </a:extLst>
              </a:tr>
              <a:tr h="3126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47856592"/>
                  </a:ext>
                </a:extLst>
              </a:tr>
            </a:tbl>
          </a:graphicData>
        </a:graphic>
      </p:graphicFrame>
      <p:graphicFrame>
        <p:nvGraphicFramePr>
          <p:cNvPr id="24" name="표 13">
            <a:extLst>
              <a:ext uri="{FF2B5EF4-FFF2-40B4-BE49-F238E27FC236}">
                <a16:creationId xmlns:a16="http://schemas.microsoft.com/office/drawing/2014/main" id="{5F04E724-F2D3-4201-A2EF-07D721ABBF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9631008"/>
              </p:ext>
            </p:extLst>
          </p:nvPr>
        </p:nvGraphicFramePr>
        <p:xfrm>
          <a:off x="4640895" y="1823583"/>
          <a:ext cx="1391382" cy="21887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1382">
                  <a:extLst>
                    <a:ext uri="{9D8B030D-6E8A-4147-A177-3AD203B41FA5}">
                      <a16:colId xmlns:a16="http://schemas.microsoft.com/office/drawing/2014/main" val="1568511488"/>
                    </a:ext>
                  </a:extLst>
                </a:gridCol>
              </a:tblGrid>
              <a:tr h="3126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지역별감염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948017"/>
                  </a:ext>
                </a:extLst>
              </a:tr>
              <a:tr h="3126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확진자수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0575580"/>
                  </a:ext>
                </a:extLst>
              </a:tr>
              <a:tr h="3126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지역코드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1179176"/>
                  </a:ext>
                </a:extLst>
              </a:tr>
              <a:tr h="3126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초등학교 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8613554"/>
                  </a:ext>
                </a:extLst>
              </a:tr>
              <a:tr h="3126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대학교 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4395"/>
                  </a:ext>
                </a:extLst>
              </a:tr>
              <a:tr h="3126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학원 비율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6652904"/>
                  </a:ext>
                </a:extLst>
              </a:tr>
              <a:tr h="3126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47856592"/>
                  </a:ext>
                </a:extLst>
              </a:tr>
            </a:tbl>
          </a:graphicData>
        </a:graphic>
      </p:graphicFrame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A6DA5BFD-42BE-4B4C-B8ED-DEE11CA46898}"/>
              </a:ext>
            </a:extLst>
          </p:cNvPr>
          <p:cNvCxnSpPr>
            <a:cxnSpLocks/>
          </p:cNvCxnSpPr>
          <p:nvPr/>
        </p:nvCxnSpPr>
        <p:spPr>
          <a:xfrm flipV="1">
            <a:off x="1968172" y="2243579"/>
            <a:ext cx="806055" cy="1377404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5" name="부제목 2">
            <a:extLst>
              <a:ext uri="{FF2B5EF4-FFF2-40B4-BE49-F238E27FC236}">
                <a16:creationId xmlns:a16="http://schemas.microsoft.com/office/drawing/2014/main" id="{DAC472BE-5D04-44DD-BB71-DFEDCD5A418F}"/>
              </a:ext>
            </a:extLst>
          </p:cNvPr>
          <p:cNvSpPr txBox="1">
            <a:spLocks/>
          </p:cNvSpPr>
          <p:nvPr/>
        </p:nvSpPr>
        <p:spPr>
          <a:xfrm>
            <a:off x="1513193" y="3365467"/>
            <a:ext cx="1877060" cy="3180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dirty="0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</a:rPr>
              <a:t>JOIN</a:t>
            </a:r>
            <a:endParaRPr lang="ko-KR" altLang="en-US" sz="1400" b="1" dirty="0">
              <a:latin typeface="제주명조" panose="02000300000000000000" pitchFamily="2" charset="-127"/>
              <a:ea typeface="제주명조" panose="02000300000000000000" pitchFamily="2" charset="-127"/>
              <a:cs typeface="+mj-cs"/>
            </a:endParaRPr>
          </a:p>
        </p:txBody>
      </p:sp>
      <p:sp>
        <p:nvSpPr>
          <p:cNvPr id="28" name="화살표: 오른쪽 27">
            <a:extLst>
              <a:ext uri="{FF2B5EF4-FFF2-40B4-BE49-F238E27FC236}">
                <a16:creationId xmlns:a16="http://schemas.microsoft.com/office/drawing/2014/main" id="{03E20E97-C7AB-4E77-BF98-425AE0C55CBB}"/>
              </a:ext>
            </a:extLst>
          </p:cNvPr>
          <p:cNvSpPr/>
          <p:nvPr/>
        </p:nvSpPr>
        <p:spPr>
          <a:xfrm>
            <a:off x="4037180" y="2682288"/>
            <a:ext cx="508910" cy="42337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부제목 2">
            <a:extLst>
              <a:ext uri="{FF2B5EF4-FFF2-40B4-BE49-F238E27FC236}">
                <a16:creationId xmlns:a16="http://schemas.microsoft.com/office/drawing/2014/main" id="{A5828664-F78F-43FE-957F-C97F9A2FDD54}"/>
              </a:ext>
            </a:extLst>
          </p:cNvPr>
          <p:cNvSpPr txBox="1">
            <a:spLocks/>
          </p:cNvSpPr>
          <p:nvPr/>
        </p:nvSpPr>
        <p:spPr>
          <a:xfrm>
            <a:off x="304345" y="4576165"/>
            <a:ext cx="1877060" cy="3180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</a:rPr>
              <a:t>[SQL</a:t>
            </a:r>
            <a:r>
              <a:rPr lang="ko-KR" altLang="en-US" sz="1400" dirty="0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</a:rPr>
              <a:t> 쿼리</a:t>
            </a:r>
            <a:r>
              <a:rPr lang="en-US" altLang="ko-KR" sz="1400" dirty="0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</a:rPr>
              <a:t>]</a:t>
            </a:r>
            <a:endParaRPr lang="ko-KR" altLang="en-US" sz="1400" dirty="0">
              <a:latin typeface="제주명조" panose="02000300000000000000" pitchFamily="2" charset="-127"/>
              <a:ea typeface="제주명조" panose="02000300000000000000" pitchFamily="2" charset="-127"/>
              <a:cs typeface="+mj-cs"/>
            </a:endParaRPr>
          </a:p>
        </p:txBody>
      </p:sp>
      <p:sp>
        <p:nvSpPr>
          <p:cNvPr id="33" name="부제목 2">
            <a:extLst>
              <a:ext uri="{FF2B5EF4-FFF2-40B4-BE49-F238E27FC236}">
                <a16:creationId xmlns:a16="http://schemas.microsoft.com/office/drawing/2014/main" id="{D0702857-CDE6-43DD-9A02-446EEEA17587}"/>
              </a:ext>
            </a:extLst>
          </p:cNvPr>
          <p:cNvSpPr txBox="1">
            <a:spLocks/>
          </p:cNvSpPr>
          <p:nvPr/>
        </p:nvSpPr>
        <p:spPr>
          <a:xfrm>
            <a:off x="7889226" y="3863993"/>
            <a:ext cx="2162731" cy="5391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100" dirty="0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</a:rPr>
              <a:t>[</a:t>
            </a:r>
            <a:r>
              <a:rPr lang="ko-KR" altLang="en-US" sz="1100" dirty="0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</a:rPr>
              <a:t>상관분석에 사용될 최종 테이블</a:t>
            </a:r>
            <a:r>
              <a:rPr lang="en-US" altLang="ko-KR" sz="1100" dirty="0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</a:rPr>
              <a:t>]</a:t>
            </a:r>
            <a:endParaRPr lang="ko-KR" altLang="en-US" sz="1100" dirty="0">
              <a:latin typeface="제주명조" panose="02000300000000000000" pitchFamily="2" charset="-127"/>
              <a:ea typeface="제주명조" panose="02000300000000000000" pitchFamily="2" charset="-127"/>
              <a:cs typeface="+mj-cs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64665A9-A2BB-4120-A2DF-E5CB67394C7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2387" r="53892"/>
          <a:stretch/>
        </p:blipFill>
        <p:spPr>
          <a:xfrm>
            <a:off x="6314072" y="1931465"/>
            <a:ext cx="5289752" cy="1689518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192D146E-C688-43F1-B60A-3D0CA3A4A8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4427" y="4830187"/>
            <a:ext cx="5667375" cy="146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4012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F6B8C80E-7554-40DB-92BB-802D2F78A8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4146" y="3745922"/>
            <a:ext cx="5220762" cy="1992839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08BF8EFC-DF8E-403D-8B42-86B735737EA3}"/>
              </a:ext>
            </a:extLst>
          </p:cNvPr>
          <p:cNvSpPr/>
          <p:nvPr/>
        </p:nvSpPr>
        <p:spPr>
          <a:xfrm>
            <a:off x="9367007" y="377702"/>
            <a:ext cx="2834137" cy="14204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540CB4E-63F3-4344-A92C-3A4347D0CEAA}"/>
              </a:ext>
            </a:extLst>
          </p:cNvPr>
          <p:cNvSpPr/>
          <p:nvPr/>
        </p:nvSpPr>
        <p:spPr>
          <a:xfrm>
            <a:off x="10080239" y="593042"/>
            <a:ext cx="2120905" cy="14204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1BD8FA6-4078-42F1-85FC-969A16FD28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310" y="243959"/>
            <a:ext cx="829565" cy="721024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92207CE6-CA42-4F47-B8D2-994804A7E261}"/>
              </a:ext>
            </a:extLst>
          </p:cNvPr>
          <p:cNvSpPr/>
          <p:nvPr/>
        </p:nvSpPr>
        <p:spPr>
          <a:xfrm>
            <a:off x="458680" y="1056443"/>
            <a:ext cx="11274640" cy="5335479"/>
          </a:xfrm>
          <a:prstGeom prst="rect">
            <a:avLst/>
          </a:prstGeom>
          <a:noFill/>
          <a:ln w="57150">
            <a:solidFill>
              <a:srgbClr val="807F8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B4FD254-9C36-43F1-8743-9982A825EE53}"/>
              </a:ext>
            </a:extLst>
          </p:cNvPr>
          <p:cNvSpPr/>
          <p:nvPr/>
        </p:nvSpPr>
        <p:spPr>
          <a:xfrm>
            <a:off x="9256295" y="6567423"/>
            <a:ext cx="293570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제주명조" panose="02000300000000000000" pitchFamily="2" charset="-127"/>
                <a:ea typeface="제주명조" panose="02000300000000000000" pitchFamily="2" charset="-127"/>
              </a:rPr>
              <a:t>엔지니어링 </a:t>
            </a:r>
            <a:r>
              <a:rPr lang="en-US" altLang="ko-KR" sz="1400" dirty="0">
                <a:latin typeface="제주명조" panose="02000300000000000000" pitchFamily="2" charset="-127"/>
                <a:ea typeface="제주명조" panose="02000300000000000000" pitchFamily="2" charset="-127"/>
              </a:rPr>
              <a:t>DB </a:t>
            </a:r>
            <a:r>
              <a:rPr lang="ko-KR" altLang="en-US" sz="1400" dirty="0">
                <a:latin typeface="제주명조" panose="02000300000000000000" pitchFamily="2" charset="-127"/>
                <a:ea typeface="제주명조" panose="02000300000000000000" pitchFamily="2" charset="-127"/>
              </a:rPr>
              <a:t>및 실습 </a:t>
            </a:r>
            <a:r>
              <a:rPr lang="en-US" altLang="ko-KR" sz="1400" dirty="0">
                <a:latin typeface="제주명조" panose="02000300000000000000" pitchFamily="2" charset="-127"/>
                <a:ea typeface="제주명조" panose="02000300000000000000" pitchFamily="2" charset="-127"/>
              </a:rPr>
              <a:t>Project 2</a:t>
            </a:r>
            <a:r>
              <a:rPr lang="ko-KR" altLang="en-US" sz="1400" dirty="0">
                <a:latin typeface="제주명조" panose="02000300000000000000" pitchFamily="2" charset="-127"/>
                <a:ea typeface="제주명조" panose="02000300000000000000" pitchFamily="2" charset="-127"/>
              </a:rPr>
              <a:t>조</a:t>
            </a:r>
            <a:endParaRPr lang="ko-KR" altLang="en-US" sz="14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BC22E83-7BB4-4BE2-9FD4-9414F5029B8B}"/>
              </a:ext>
            </a:extLst>
          </p:cNvPr>
          <p:cNvSpPr txBox="1"/>
          <p:nvPr/>
        </p:nvSpPr>
        <p:spPr>
          <a:xfrm>
            <a:off x="1242875" y="356521"/>
            <a:ext cx="42351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제주고딕" panose="02000300000000000000" pitchFamily="2" charset="-127"/>
                <a:ea typeface="제주고딕" panose="02000300000000000000" pitchFamily="2" charset="-127"/>
              </a:rPr>
              <a:t>4. 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제주고딕" panose="02000300000000000000" pitchFamily="2" charset="-127"/>
                <a:ea typeface="제주고딕" panose="02000300000000000000" pitchFamily="2" charset="-127"/>
              </a:rPr>
              <a:t>상관분석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0BD9FBD8-3939-47B8-A840-6237B37D2417}"/>
              </a:ext>
            </a:extLst>
          </p:cNvPr>
          <p:cNvSpPr/>
          <p:nvPr/>
        </p:nvSpPr>
        <p:spPr>
          <a:xfrm>
            <a:off x="586347" y="1223694"/>
            <a:ext cx="161041" cy="246726"/>
          </a:xfrm>
          <a:prstGeom prst="rect">
            <a:avLst/>
          </a:prstGeom>
          <a:solidFill>
            <a:srgbClr val="0042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BFAA263-308A-40C4-A1DF-9A67763294DB}"/>
              </a:ext>
            </a:extLst>
          </p:cNvPr>
          <p:cNvCxnSpPr>
            <a:cxnSpLocks/>
          </p:cNvCxnSpPr>
          <p:nvPr/>
        </p:nvCxnSpPr>
        <p:spPr>
          <a:xfrm>
            <a:off x="1278604" y="861327"/>
            <a:ext cx="8859965" cy="19615"/>
          </a:xfrm>
          <a:prstGeom prst="line">
            <a:avLst/>
          </a:prstGeom>
          <a:ln w="285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A1130B3-D6A4-421A-8B2B-A3A18E6BBEF5}"/>
              </a:ext>
            </a:extLst>
          </p:cNvPr>
          <p:cNvSpPr txBox="1"/>
          <p:nvPr/>
        </p:nvSpPr>
        <p:spPr>
          <a:xfrm>
            <a:off x="745573" y="1119238"/>
            <a:ext cx="42351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제주고딕" panose="02000300000000000000" pitchFamily="2" charset="-127"/>
                <a:ea typeface="제주고딕" panose="02000300000000000000" pitchFamily="2" charset="-127"/>
              </a:rPr>
              <a:t>상관분석 결과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F3C2148-C479-4115-94DA-F9AECD8E1A46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5762024" y="1949567"/>
            <a:ext cx="4235116" cy="1317999"/>
          </a:xfrm>
          <a:prstGeom prst="rect">
            <a:avLst/>
          </a:prstGeom>
        </p:spPr>
      </p:pic>
      <p:sp>
        <p:nvSpPr>
          <p:cNvPr id="3" name="부제목 2">
            <a:extLst>
              <a:ext uri="{FF2B5EF4-FFF2-40B4-BE49-F238E27FC236}">
                <a16:creationId xmlns:a16="http://schemas.microsoft.com/office/drawing/2014/main" id="{FAAF0323-6083-4C77-ADAA-F9A4AF48BEB0}"/>
              </a:ext>
            </a:extLst>
          </p:cNvPr>
          <p:cNvSpPr txBox="1">
            <a:spLocks/>
          </p:cNvSpPr>
          <p:nvPr/>
        </p:nvSpPr>
        <p:spPr>
          <a:xfrm>
            <a:off x="1281338" y="1656601"/>
            <a:ext cx="1877060" cy="31803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</a:rPr>
              <a:t>Code</a:t>
            </a:r>
            <a:endParaRPr lang="ko-KR" altLang="en-US" sz="1800" dirty="0">
              <a:latin typeface="제주명조" panose="02000300000000000000" pitchFamily="2" charset="-127"/>
              <a:ea typeface="제주명조" panose="02000300000000000000" pitchFamily="2" charset="-127"/>
              <a:cs typeface="+mj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9B84EF6-E553-4165-AFAD-B41FDCFE0136}"/>
              </a:ext>
            </a:extLst>
          </p:cNvPr>
          <p:cNvSpPr/>
          <p:nvPr/>
        </p:nvSpPr>
        <p:spPr>
          <a:xfrm>
            <a:off x="2911201" y="3724514"/>
            <a:ext cx="589280" cy="46290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8257FC7-B11F-4D4E-941B-7623AFADFC05}"/>
              </a:ext>
            </a:extLst>
          </p:cNvPr>
          <p:cNvSpPr/>
          <p:nvPr/>
        </p:nvSpPr>
        <p:spPr>
          <a:xfrm>
            <a:off x="3467474" y="3724514"/>
            <a:ext cx="589280" cy="46290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9C413FD9-DE33-452C-BB57-499AAEB160E6}"/>
              </a:ext>
            </a:extLst>
          </p:cNvPr>
          <p:cNvSpPr/>
          <p:nvPr/>
        </p:nvSpPr>
        <p:spPr>
          <a:xfrm>
            <a:off x="5815627" y="3724514"/>
            <a:ext cx="589280" cy="46290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부제목 2">
            <a:extLst>
              <a:ext uri="{FF2B5EF4-FFF2-40B4-BE49-F238E27FC236}">
                <a16:creationId xmlns:a16="http://schemas.microsoft.com/office/drawing/2014/main" id="{3CE30313-990C-4F1B-9C90-1B0E4B95688A}"/>
              </a:ext>
            </a:extLst>
          </p:cNvPr>
          <p:cNvSpPr txBox="1">
            <a:spLocks/>
          </p:cNvSpPr>
          <p:nvPr/>
        </p:nvSpPr>
        <p:spPr>
          <a:xfrm>
            <a:off x="2904672" y="3263795"/>
            <a:ext cx="1877060" cy="3180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050" dirty="0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</a:rPr>
              <a:t>[</a:t>
            </a:r>
            <a:r>
              <a:rPr lang="ko-KR" altLang="en-US" sz="1050" dirty="0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</a:rPr>
              <a:t>상관분석 코드</a:t>
            </a:r>
            <a:r>
              <a:rPr lang="en-US" altLang="ko-KR" sz="1050" dirty="0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</a:rPr>
              <a:t>]</a:t>
            </a:r>
            <a:endParaRPr lang="ko-KR" altLang="en-US" sz="1050" dirty="0">
              <a:latin typeface="제주명조" panose="02000300000000000000" pitchFamily="2" charset="-127"/>
              <a:ea typeface="제주명조" panose="02000300000000000000" pitchFamily="2" charset="-127"/>
              <a:cs typeface="+mj-cs"/>
            </a:endParaRPr>
          </a:p>
        </p:txBody>
      </p:sp>
      <p:sp>
        <p:nvSpPr>
          <p:cNvPr id="26" name="부제목 2">
            <a:extLst>
              <a:ext uri="{FF2B5EF4-FFF2-40B4-BE49-F238E27FC236}">
                <a16:creationId xmlns:a16="http://schemas.microsoft.com/office/drawing/2014/main" id="{BB8AF523-3CD7-447E-BD93-24981DB839A6}"/>
              </a:ext>
            </a:extLst>
          </p:cNvPr>
          <p:cNvSpPr txBox="1">
            <a:spLocks/>
          </p:cNvSpPr>
          <p:nvPr/>
        </p:nvSpPr>
        <p:spPr>
          <a:xfrm>
            <a:off x="7103390" y="3263795"/>
            <a:ext cx="1877060" cy="3180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050" dirty="0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</a:rPr>
              <a:t>[P value </a:t>
            </a:r>
            <a:r>
              <a:rPr lang="ko-KR" altLang="en-US" sz="1050" dirty="0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</a:rPr>
              <a:t>검증 코드</a:t>
            </a:r>
            <a:r>
              <a:rPr lang="en-US" altLang="ko-KR" sz="1050" dirty="0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</a:rPr>
              <a:t>]</a:t>
            </a:r>
            <a:endParaRPr lang="ko-KR" altLang="en-US" sz="1050" dirty="0">
              <a:latin typeface="제주명조" panose="02000300000000000000" pitchFamily="2" charset="-127"/>
              <a:ea typeface="제주명조" panose="02000300000000000000" pitchFamily="2" charset="-127"/>
              <a:cs typeface="+mj-cs"/>
            </a:endParaRPr>
          </a:p>
        </p:txBody>
      </p:sp>
      <p:sp>
        <p:nvSpPr>
          <p:cNvPr id="6" name="부제목 2">
            <a:extLst>
              <a:ext uri="{FF2B5EF4-FFF2-40B4-BE49-F238E27FC236}">
                <a16:creationId xmlns:a16="http://schemas.microsoft.com/office/drawing/2014/main" id="{F3CD3AEE-2CE2-47E1-B3CE-1A1E1A4DF820}"/>
              </a:ext>
            </a:extLst>
          </p:cNvPr>
          <p:cNvSpPr txBox="1">
            <a:spLocks/>
          </p:cNvSpPr>
          <p:nvPr/>
        </p:nvSpPr>
        <p:spPr>
          <a:xfrm>
            <a:off x="6764324" y="5062432"/>
            <a:ext cx="4280422" cy="1036352"/>
          </a:xfrm>
          <a:prstGeom prst="rect">
            <a:avLst/>
          </a:prstGeom>
          <a:ln w="38100">
            <a:solidFill>
              <a:schemeClr val="accent4">
                <a:lumMod val="20000"/>
                <a:lumOff val="80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 algn="l">
              <a:buFont typeface="Wingdings" panose="05000000000000000000" pitchFamily="2" charset="2"/>
              <a:buChar char="à"/>
            </a:pPr>
            <a:r>
              <a:rPr lang="ko-KR" altLang="en-US" sz="1100" dirty="0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  <a:sym typeface="Wingdings" panose="05000000000000000000" pitchFamily="2" charset="2"/>
              </a:rPr>
              <a:t>상관계수의 절댓값이 </a:t>
            </a:r>
            <a:r>
              <a:rPr lang="en-US" altLang="ko-KR" sz="1100" dirty="0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  <a:sym typeface="Wingdings" panose="05000000000000000000" pitchFamily="2" charset="2"/>
              </a:rPr>
              <a:t>0.2</a:t>
            </a:r>
            <a:r>
              <a:rPr lang="ko-KR" altLang="en-US" sz="1100" dirty="0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  <a:sym typeface="Wingdings" panose="05000000000000000000" pitchFamily="2" charset="2"/>
              </a:rPr>
              <a:t>보다 큰 변수인 유치원수</a:t>
            </a:r>
            <a:r>
              <a:rPr lang="en-US" altLang="ko-KR" sz="1100" dirty="0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  <a:sym typeface="Wingdings" panose="05000000000000000000" pitchFamily="2" charset="2"/>
              </a:rPr>
              <a:t>, </a:t>
            </a:r>
            <a:r>
              <a:rPr lang="ko-KR" altLang="en-US" sz="1100" dirty="0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  <a:sym typeface="Wingdings" panose="05000000000000000000" pitchFamily="2" charset="2"/>
              </a:rPr>
              <a:t>대학교수</a:t>
            </a:r>
            <a:r>
              <a:rPr lang="en-US" altLang="ko-KR" sz="1100" dirty="0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  <a:sym typeface="Wingdings" panose="05000000000000000000" pitchFamily="2" charset="2"/>
              </a:rPr>
              <a:t>, </a:t>
            </a:r>
            <a:r>
              <a:rPr lang="ko-KR" altLang="en-US" sz="1100" dirty="0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  <a:sym typeface="Wingdings" panose="05000000000000000000" pitchFamily="2" charset="2"/>
              </a:rPr>
              <a:t>양로원 수에 대해서 </a:t>
            </a:r>
            <a:r>
              <a:rPr lang="en-US" altLang="ko-KR" sz="1100" dirty="0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  <a:sym typeface="Wingdings" panose="05000000000000000000" pitchFamily="2" charset="2"/>
              </a:rPr>
              <a:t>P value</a:t>
            </a:r>
            <a:r>
              <a:rPr lang="ko-KR" altLang="en-US" sz="1100" dirty="0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  <a:sym typeface="Wingdings" panose="05000000000000000000" pitchFamily="2" charset="2"/>
              </a:rPr>
              <a:t>의 값이 </a:t>
            </a:r>
            <a:r>
              <a:rPr lang="en-US" altLang="ko-KR" sz="1100" dirty="0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  <a:sym typeface="Wingdings" panose="05000000000000000000" pitchFamily="2" charset="2"/>
              </a:rPr>
              <a:t>0.05 </a:t>
            </a:r>
            <a:r>
              <a:rPr lang="ko-KR" altLang="en-US" sz="1100" dirty="0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  <a:sym typeface="Wingdings" panose="05000000000000000000" pitchFamily="2" charset="2"/>
              </a:rPr>
              <a:t>이하의 값을 가져 유의 수준보다 작으므로 상관성이 있음을 알 수 있다</a:t>
            </a:r>
            <a:r>
              <a:rPr lang="en-US" altLang="ko-KR" sz="1100" dirty="0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  <a:sym typeface="Wingdings" panose="05000000000000000000" pitchFamily="2" charset="2"/>
              </a:rPr>
              <a:t>. </a:t>
            </a:r>
          </a:p>
          <a:p>
            <a:pPr marL="171450" indent="-171450" algn="l">
              <a:buFont typeface="Wingdings" panose="05000000000000000000" pitchFamily="2" charset="2"/>
              <a:buChar char="à"/>
            </a:pPr>
            <a:r>
              <a:rPr lang="ko-KR" altLang="en-US" sz="1100" dirty="0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  <a:sym typeface="Wingdings" panose="05000000000000000000" pitchFamily="2" charset="2"/>
              </a:rPr>
              <a:t>유치원 수</a:t>
            </a:r>
            <a:r>
              <a:rPr lang="en-US" altLang="ko-KR" sz="1100" dirty="0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  <a:sym typeface="Wingdings" panose="05000000000000000000" pitchFamily="2" charset="2"/>
              </a:rPr>
              <a:t>, </a:t>
            </a:r>
            <a:r>
              <a:rPr lang="ko-KR" altLang="en-US" sz="1100" dirty="0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  <a:sym typeface="Wingdings" panose="05000000000000000000" pitchFamily="2" charset="2"/>
              </a:rPr>
              <a:t>대학교 수</a:t>
            </a:r>
            <a:r>
              <a:rPr lang="en-US" altLang="ko-KR" sz="1100" dirty="0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  <a:sym typeface="Wingdings" panose="05000000000000000000" pitchFamily="2" charset="2"/>
              </a:rPr>
              <a:t>, </a:t>
            </a:r>
            <a:r>
              <a:rPr lang="ko-KR" altLang="en-US" sz="1100" dirty="0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  <a:sym typeface="Wingdings" panose="05000000000000000000" pitchFamily="2" charset="2"/>
              </a:rPr>
              <a:t>양로원 수를 </a:t>
            </a:r>
            <a:r>
              <a:rPr lang="ko-KR" altLang="en-US" sz="1100" dirty="0" err="1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  <a:sym typeface="Wingdings" panose="05000000000000000000" pitchFamily="2" charset="2"/>
              </a:rPr>
              <a:t>딥러닝의</a:t>
            </a:r>
            <a:r>
              <a:rPr lang="ko-KR" altLang="en-US" sz="1100" dirty="0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  <a:sym typeface="Wingdings" panose="05000000000000000000" pitchFamily="2" charset="2"/>
              </a:rPr>
              <a:t> </a:t>
            </a:r>
            <a:r>
              <a:rPr lang="ko-KR" altLang="en-US" sz="1100" dirty="0" err="1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  <a:sym typeface="Wingdings" panose="05000000000000000000" pitchFamily="2" charset="2"/>
              </a:rPr>
              <a:t>특성값으로</a:t>
            </a:r>
            <a:r>
              <a:rPr lang="ko-KR" altLang="en-US" sz="1100" dirty="0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  <a:sym typeface="Wingdings" panose="05000000000000000000" pitchFamily="2" charset="2"/>
              </a:rPr>
              <a:t> 사용한다</a:t>
            </a:r>
            <a:r>
              <a:rPr lang="en-US" altLang="ko-KR" sz="1100" dirty="0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  <a:sym typeface="Wingdings" panose="05000000000000000000" pitchFamily="2" charset="2"/>
              </a:rPr>
              <a:t>. </a:t>
            </a:r>
            <a:endParaRPr lang="ko-KR" altLang="en-US" sz="1100" dirty="0">
              <a:latin typeface="제주명조" panose="02000300000000000000" pitchFamily="2" charset="-127"/>
              <a:ea typeface="제주명조" panose="02000300000000000000" pitchFamily="2" charset="-127"/>
              <a:cs typeface="+mj-c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2A60C10-9B6B-4F35-9850-774DE639C852}"/>
              </a:ext>
            </a:extLst>
          </p:cNvPr>
          <p:cNvSpPr txBox="1"/>
          <p:nvPr/>
        </p:nvSpPr>
        <p:spPr>
          <a:xfrm>
            <a:off x="5373953" y="1257506"/>
            <a:ext cx="847601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81000" algn="just" latinLnBrk="1">
              <a:spcAft>
                <a:spcPts val="0"/>
              </a:spcAft>
            </a:pPr>
            <a:r>
              <a:rPr lang="en-US" altLang="ko-KR" sz="1200" dirty="0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</a:rPr>
              <a:t>*</a:t>
            </a:r>
            <a:r>
              <a:rPr lang="ko-KR" altLang="ko-KR" sz="1200" dirty="0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</a:rPr>
              <a:t>가설</a:t>
            </a:r>
            <a:r>
              <a:rPr lang="en-US" altLang="ko-KR" sz="1200" dirty="0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</a:rPr>
              <a:t> </a:t>
            </a:r>
            <a:r>
              <a:rPr lang="ko-KR" altLang="en-US" sz="1200" dirty="0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</a:rPr>
              <a:t>설계</a:t>
            </a:r>
            <a:endParaRPr lang="ko-KR" altLang="ko-KR" sz="1200" dirty="0">
              <a:latin typeface="제주명조" panose="02000300000000000000" pitchFamily="2" charset="-127"/>
              <a:ea typeface="제주명조" panose="02000300000000000000" pitchFamily="2" charset="-127"/>
              <a:cs typeface="+mj-cs"/>
            </a:endParaRPr>
          </a:p>
          <a:p>
            <a:pPr marL="381000" algn="just" latinLnBrk="1">
              <a:spcAft>
                <a:spcPts val="0"/>
              </a:spcAft>
            </a:pPr>
            <a:r>
              <a:rPr lang="en-US" altLang="ko-KR" sz="1200" dirty="0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</a:rPr>
              <a:t>-</a:t>
            </a:r>
            <a:r>
              <a:rPr lang="ko-KR" altLang="ko-KR" sz="1200" dirty="0" err="1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</a:rPr>
              <a:t>귀무가설</a:t>
            </a:r>
            <a:r>
              <a:rPr lang="en-US" altLang="ko-KR" sz="1200" dirty="0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</a:rPr>
              <a:t>(H0) : </a:t>
            </a:r>
            <a:r>
              <a:rPr lang="ko-KR" altLang="ko-KR" sz="1200" dirty="0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</a:rPr>
              <a:t>모 집단에서 두 변수 사이에 상관성이 없다</a:t>
            </a:r>
            <a:r>
              <a:rPr lang="en-US" altLang="ko-KR" sz="1200" dirty="0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</a:rPr>
              <a:t>.</a:t>
            </a:r>
            <a:endParaRPr lang="ko-KR" altLang="ko-KR" sz="1200" dirty="0">
              <a:latin typeface="제주명조" panose="02000300000000000000" pitchFamily="2" charset="-127"/>
              <a:ea typeface="제주명조" panose="02000300000000000000" pitchFamily="2" charset="-127"/>
              <a:cs typeface="+mj-cs"/>
            </a:endParaRPr>
          </a:p>
          <a:p>
            <a:pPr marL="381000" algn="just" latinLnBrk="1">
              <a:spcAft>
                <a:spcPts val="0"/>
              </a:spcAft>
            </a:pPr>
            <a:r>
              <a:rPr lang="en-US" altLang="ko-KR" sz="1200" dirty="0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</a:rPr>
              <a:t>-</a:t>
            </a:r>
            <a:r>
              <a:rPr lang="ko-KR" altLang="ko-KR" sz="1200" dirty="0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</a:rPr>
              <a:t>대립가설</a:t>
            </a:r>
            <a:r>
              <a:rPr lang="en-US" altLang="ko-KR" sz="1200" dirty="0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</a:rPr>
              <a:t>(H1) : </a:t>
            </a:r>
            <a:r>
              <a:rPr lang="ko-KR" altLang="ko-KR" sz="1200" dirty="0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</a:rPr>
              <a:t>모 집단에서 두 변수 사이에 상관성이 있다</a:t>
            </a:r>
            <a:r>
              <a:rPr lang="en-US" altLang="ko-KR" sz="1200" dirty="0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</a:rPr>
              <a:t>.</a:t>
            </a:r>
            <a:endParaRPr lang="ko-KR" altLang="ko-KR" sz="1200" dirty="0">
              <a:latin typeface="제주명조" panose="02000300000000000000" pitchFamily="2" charset="-127"/>
              <a:ea typeface="제주명조" panose="02000300000000000000" pitchFamily="2" charset="-127"/>
              <a:cs typeface="+mj-cs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7EA4E13-8187-4654-BBF0-5DE3841BF8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17304" y="1903838"/>
            <a:ext cx="2964428" cy="128446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E1FFCEF-5EC2-45C7-BD1D-9039102F9BD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65660" y="3617934"/>
            <a:ext cx="3250840" cy="1283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2419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08BF8EFC-DF8E-403D-8B42-86B735737EA3}"/>
              </a:ext>
            </a:extLst>
          </p:cNvPr>
          <p:cNvSpPr/>
          <p:nvPr/>
        </p:nvSpPr>
        <p:spPr>
          <a:xfrm>
            <a:off x="9367007" y="377702"/>
            <a:ext cx="2834137" cy="14204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540CB4E-63F3-4344-A92C-3A4347D0CEAA}"/>
              </a:ext>
            </a:extLst>
          </p:cNvPr>
          <p:cNvSpPr/>
          <p:nvPr/>
        </p:nvSpPr>
        <p:spPr>
          <a:xfrm>
            <a:off x="10080239" y="593042"/>
            <a:ext cx="2120905" cy="14204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1BD8FA6-4078-42F1-85FC-969A16FD28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310" y="243959"/>
            <a:ext cx="829565" cy="721024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9B4FD254-9C36-43F1-8743-9982A825EE53}"/>
              </a:ext>
            </a:extLst>
          </p:cNvPr>
          <p:cNvSpPr/>
          <p:nvPr/>
        </p:nvSpPr>
        <p:spPr>
          <a:xfrm>
            <a:off x="9256295" y="6567423"/>
            <a:ext cx="293570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제주명조" panose="02000300000000000000" pitchFamily="2" charset="-127"/>
                <a:ea typeface="제주명조" panose="02000300000000000000" pitchFamily="2" charset="-127"/>
              </a:rPr>
              <a:t>엔지니어링 </a:t>
            </a:r>
            <a:r>
              <a:rPr lang="en-US" altLang="ko-KR" sz="1400" dirty="0">
                <a:latin typeface="제주명조" panose="02000300000000000000" pitchFamily="2" charset="-127"/>
                <a:ea typeface="제주명조" panose="02000300000000000000" pitchFamily="2" charset="-127"/>
              </a:rPr>
              <a:t>DB </a:t>
            </a:r>
            <a:r>
              <a:rPr lang="ko-KR" altLang="en-US" sz="1400" dirty="0">
                <a:latin typeface="제주명조" panose="02000300000000000000" pitchFamily="2" charset="-127"/>
                <a:ea typeface="제주명조" panose="02000300000000000000" pitchFamily="2" charset="-127"/>
              </a:rPr>
              <a:t>및 실습 </a:t>
            </a:r>
            <a:r>
              <a:rPr lang="en-US" altLang="ko-KR" sz="1400" dirty="0">
                <a:latin typeface="제주명조" panose="02000300000000000000" pitchFamily="2" charset="-127"/>
                <a:ea typeface="제주명조" panose="02000300000000000000" pitchFamily="2" charset="-127"/>
              </a:rPr>
              <a:t>Project 2</a:t>
            </a:r>
            <a:r>
              <a:rPr lang="ko-KR" altLang="en-US" sz="1400" dirty="0">
                <a:latin typeface="제주명조" panose="02000300000000000000" pitchFamily="2" charset="-127"/>
                <a:ea typeface="제주명조" panose="02000300000000000000" pitchFamily="2" charset="-127"/>
              </a:rPr>
              <a:t>조</a:t>
            </a:r>
            <a:endParaRPr lang="ko-KR" altLang="en-US" sz="14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BC22E83-7BB4-4BE2-9FD4-9414F5029B8B}"/>
              </a:ext>
            </a:extLst>
          </p:cNvPr>
          <p:cNvSpPr txBox="1"/>
          <p:nvPr/>
        </p:nvSpPr>
        <p:spPr>
          <a:xfrm>
            <a:off x="1242875" y="356521"/>
            <a:ext cx="42351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제주고딕" panose="02000300000000000000" pitchFamily="2" charset="-127"/>
                <a:ea typeface="제주고딕" panose="02000300000000000000" pitchFamily="2" charset="-127"/>
              </a:rPr>
              <a:t>5. 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제주고딕" panose="02000300000000000000" pitchFamily="2" charset="-127"/>
                <a:ea typeface="제주고딕" panose="02000300000000000000" pitchFamily="2" charset="-127"/>
              </a:rPr>
              <a:t>딥러닝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0BD9FBD8-3939-47B8-A840-6237B37D2417}"/>
              </a:ext>
            </a:extLst>
          </p:cNvPr>
          <p:cNvSpPr/>
          <p:nvPr/>
        </p:nvSpPr>
        <p:spPr>
          <a:xfrm>
            <a:off x="586347" y="1223694"/>
            <a:ext cx="161041" cy="246726"/>
          </a:xfrm>
          <a:prstGeom prst="rect">
            <a:avLst/>
          </a:prstGeom>
          <a:solidFill>
            <a:srgbClr val="0042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BFAA263-308A-40C4-A1DF-9A67763294DB}"/>
              </a:ext>
            </a:extLst>
          </p:cNvPr>
          <p:cNvCxnSpPr>
            <a:cxnSpLocks/>
          </p:cNvCxnSpPr>
          <p:nvPr/>
        </p:nvCxnSpPr>
        <p:spPr>
          <a:xfrm>
            <a:off x="1278604" y="861327"/>
            <a:ext cx="8859965" cy="19615"/>
          </a:xfrm>
          <a:prstGeom prst="line">
            <a:avLst/>
          </a:prstGeom>
          <a:ln w="285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 descr="딥러닝에 대하여 1 - 딥러닝과 머신러닝, 그리고 신경망 기초 개념">
            <a:extLst>
              <a:ext uri="{FF2B5EF4-FFF2-40B4-BE49-F238E27FC236}">
                <a16:creationId xmlns:a16="http://schemas.microsoft.com/office/drawing/2014/main" id="{F14EAEC3-61FA-42D6-82ED-6B91C683C709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8604" y="2110384"/>
            <a:ext cx="4235115" cy="291285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E62020A-D744-4C28-BDE6-C4B55493A540}"/>
              </a:ext>
            </a:extLst>
          </p:cNvPr>
          <p:cNvSpPr txBox="1"/>
          <p:nvPr/>
        </p:nvSpPr>
        <p:spPr>
          <a:xfrm>
            <a:off x="745573" y="1119238"/>
            <a:ext cx="42351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제주고딕" panose="02000300000000000000" pitchFamily="2" charset="-127"/>
                <a:ea typeface="제주고딕" panose="02000300000000000000" pitchFamily="2" charset="-127"/>
              </a:rPr>
              <a:t>딥러닝</a:t>
            </a:r>
          </a:p>
        </p:txBody>
      </p:sp>
      <p:pic>
        <p:nvPicPr>
          <p:cNvPr id="3" name="Picture 2" descr="holdout-validation_03">
            <a:extLst>
              <a:ext uri="{FF2B5EF4-FFF2-40B4-BE49-F238E27FC236}">
                <a16:creationId xmlns:a16="http://schemas.microsoft.com/office/drawing/2014/main" id="{D74465A8-F61E-49C9-B297-CE85FE8937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39"/>
          <a:stretch/>
        </p:blipFill>
        <p:spPr bwMode="auto">
          <a:xfrm>
            <a:off x="6764116" y="1463643"/>
            <a:ext cx="5022099" cy="283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oldout-validation_05">
            <a:extLst>
              <a:ext uri="{FF2B5EF4-FFF2-40B4-BE49-F238E27FC236}">
                <a16:creationId xmlns:a16="http://schemas.microsoft.com/office/drawing/2014/main" id="{F7A9CA3A-450B-4EA2-AAF6-DD3485EFD9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56"/>
          <a:stretch/>
        </p:blipFill>
        <p:spPr bwMode="auto">
          <a:xfrm>
            <a:off x="6764116" y="4351953"/>
            <a:ext cx="4842553" cy="1466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2AF05537-B08C-4CE8-BA74-52CF629A606C}"/>
              </a:ext>
            </a:extLst>
          </p:cNvPr>
          <p:cNvSpPr/>
          <p:nvPr/>
        </p:nvSpPr>
        <p:spPr>
          <a:xfrm>
            <a:off x="6771129" y="1490587"/>
            <a:ext cx="4618343" cy="4552536"/>
          </a:xfrm>
          <a:prstGeom prst="rect">
            <a:avLst/>
          </a:prstGeom>
          <a:noFill/>
          <a:ln w="19050">
            <a:solidFill>
              <a:srgbClr val="252E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badi" panose="020B0604020104020204" pitchFamily="34" charset="0"/>
            </a:endParaRPr>
          </a:p>
        </p:txBody>
      </p:sp>
      <p:sp>
        <p:nvSpPr>
          <p:cNvPr id="9" name="부제목 2">
            <a:extLst>
              <a:ext uri="{FF2B5EF4-FFF2-40B4-BE49-F238E27FC236}">
                <a16:creationId xmlns:a16="http://schemas.microsoft.com/office/drawing/2014/main" id="{F16FCBA5-5C32-4884-B626-3FAAABA03484}"/>
              </a:ext>
            </a:extLst>
          </p:cNvPr>
          <p:cNvSpPr txBox="1">
            <a:spLocks/>
          </p:cNvSpPr>
          <p:nvPr/>
        </p:nvSpPr>
        <p:spPr>
          <a:xfrm>
            <a:off x="284974" y="1562668"/>
            <a:ext cx="6791908" cy="6367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  <a:sym typeface="Wingdings" panose="05000000000000000000" pitchFamily="2" charset="2"/>
              </a:rPr>
              <a:t> </a:t>
            </a:r>
            <a:r>
              <a:rPr lang="ko-KR" altLang="en-US" sz="1400" dirty="0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</a:rPr>
              <a:t>샘플들의 데이터에서 통계적 구조를 찾아 작업을 자동화 하기 위한 규칙을 만든다</a:t>
            </a:r>
            <a:r>
              <a:rPr lang="en-US" altLang="ko-KR" sz="1400" dirty="0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</a:rPr>
              <a:t>.</a:t>
            </a:r>
            <a:endParaRPr lang="ko-KR" altLang="en-US" sz="1400" dirty="0">
              <a:latin typeface="제주명조" panose="02000300000000000000" pitchFamily="2" charset="-127"/>
              <a:ea typeface="제주명조" panose="02000300000000000000" pitchFamily="2" charset="-127"/>
              <a:cs typeface="+mj-cs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2207CE6-CA42-4F47-B8D2-994804A7E261}"/>
              </a:ext>
            </a:extLst>
          </p:cNvPr>
          <p:cNvSpPr/>
          <p:nvPr/>
        </p:nvSpPr>
        <p:spPr>
          <a:xfrm>
            <a:off x="458680" y="1056443"/>
            <a:ext cx="11274640" cy="5335479"/>
          </a:xfrm>
          <a:prstGeom prst="rect">
            <a:avLst/>
          </a:prstGeom>
          <a:noFill/>
          <a:ln w="57150">
            <a:solidFill>
              <a:srgbClr val="807F8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부제목 2">
            <a:extLst>
              <a:ext uri="{FF2B5EF4-FFF2-40B4-BE49-F238E27FC236}">
                <a16:creationId xmlns:a16="http://schemas.microsoft.com/office/drawing/2014/main" id="{B3B9752A-756C-42F5-8EE3-4E4D14E145C6}"/>
              </a:ext>
            </a:extLst>
          </p:cNvPr>
          <p:cNvSpPr txBox="1">
            <a:spLocks/>
          </p:cNvSpPr>
          <p:nvPr/>
        </p:nvSpPr>
        <p:spPr>
          <a:xfrm>
            <a:off x="1373534" y="5349032"/>
            <a:ext cx="6791908" cy="6367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Wingdings" panose="05000000000000000000" pitchFamily="2" charset="2"/>
              <a:buChar char="à"/>
            </a:pPr>
            <a:r>
              <a:rPr lang="ko-KR" altLang="en-US" sz="1400" dirty="0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  <a:sym typeface="Wingdings" panose="05000000000000000000" pitchFamily="2" charset="2"/>
              </a:rPr>
              <a:t>연속된 </a:t>
            </a:r>
            <a:r>
              <a:rPr lang="en-US" altLang="ko-KR" sz="1400" dirty="0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  <a:sym typeface="Wingdings" panose="05000000000000000000" pitchFamily="2" charset="2"/>
              </a:rPr>
              <a:t>Layer</a:t>
            </a:r>
            <a:r>
              <a:rPr lang="ko-KR" altLang="en-US" sz="1400" dirty="0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  <a:sym typeface="Wingdings" panose="05000000000000000000" pitchFamily="2" charset="2"/>
              </a:rPr>
              <a:t>에서 점진적으로 의미 있는 표현 학습</a:t>
            </a:r>
            <a:endParaRPr lang="en-US" altLang="ko-KR" sz="1400" dirty="0">
              <a:latin typeface="제주명조" panose="02000300000000000000" pitchFamily="2" charset="-127"/>
              <a:ea typeface="제주명조" panose="02000300000000000000" pitchFamily="2" charset="-127"/>
              <a:cs typeface="+mj-cs"/>
              <a:sym typeface="Wingdings" panose="05000000000000000000" pitchFamily="2" charset="2"/>
            </a:endParaRPr>
          </a:p>
          <a:p>
            <a:pPr marL="285750" indent="-285750" algn="l">
              <a:buFont typeface="Wingdings" panose="05000000000000000000" pitchFamily="2" charset="2"/>
              <a:buChar char="à"/>
            </a:pPr>
            <a:r>
              <a:rPr lang="ko-KR" altLang="en-US" sz="1400" dirty="0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  <a:sym typeface="Wingdings" panose="05000000000000000000" pitchFamily="2" charset="2"/>
              </a:rPr>
              <a:t>데이터로부터 표현을 학습</a:t>
            </a:r>
            <a:endParaRPr lang="ko-KR" altLang="en-US" sz="1400" dirty="0">
              <a:latin typeface="제주명조" panose="02000300000000000000" pitchFamily="2" charset="-127"/>
              <a:ea typeface="제주명조" panose="02000300000000000000" pitchFamily="2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8322892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08BF8EFC-DF8E-403D-8B42-86B735737EA3}"/>
              </a:ext>
            </a:extLst>
          </p:cNvPr>
          <p:cNvSpPr/>
          <p:nvPr/>
        </p:nvSpPr>
        <p:spPr>
          <a:xfrm>
            <a:off x="9367007" y="377702"/>
            <a:ext cx="2834137" cy="14204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540CB4E-63F3-4344-A92C-3A4347D0CEAA}"/>
              </a:ext>
            </a:extLst>
          </p:cNvPr>
          <p:cNvSpPr/>
          <p:nvPr/>
        </p:nvSpPr>
        <p:spPr>
          <a:xfrm>
            <a:off x="10080239" y="593042"/>
            <a:ext cx="2120905" cy="14204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1BD8FA6-4078-42F1-85FC-969A16FD28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310" y="243959"/>
            <a:ext cx="829565" cy="721024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92207CE6-CA42-4F47-B8D2-994804A7E261}"/>
              </a:ext>
            </a:extLst>
          </p:cNvPr>
          <p:cNvSpPr/>
          <p:nvPr/>
        </p:nvSpPr>
        <p:spPr>
          <a:xfrm>
            <a:off x="458680" y="1056443"/>
            <a:ext cx="11274640" cy="5335479"/>
          </a:xfrm>
          <a:prstGeom prst="rect">
            <a:avLst/>
          </a:prstGeom>
          <a:noFill/>
          <a:ln w="57150">
            <a:solidFill>
              <a:srgbClr val="807F8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B4FD254-9C36-43F1-8743-9982A825EE53}"/>
              </a:ext>
            </a:extLst>
          </p:cNvPr>
          <p:cNvSpPr/>
          <p:nvPr/>
        </p:nvSpPr>
        <p:spPr>
          <a:xfrm>
            <a:off x="9256295" y="6567423"/>
            <a:ext cx="293570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제주명조" panose="02000300000000000000" pitchFamily="2" charset="-127"/>
                <a:ea typeface="제주명조" panose="02000300000000000000" pitchFamily="2" charset="-127"/>
              </a:rPr>
              <a:t>엔지니어링 </a:t>
            </a:r>
            <a:r>
              <a:rPr lang="en-US" altLang="ko-KR" sz="1400" dirty="0">
                <a:latin typeface="제주명조" panose="02000300000000000000" pitchFamily="2" charset="-127"/>
                <a:ea typeface="제주명조" panose="02000300000000000000" pitchFamily="2" charset="-127"/>
              </a:rPr>
              <a:t>DB </a:t>
            </a:r>
            <a:r>
              <a:rPr lang="ko-KR" altLang="en-US" sz="1400" dirty="0">
                <a:latin typeface="제주명조" panose="02000300000000000000" pitchFamily="2" charset="-127"/>
                <a:ea typeface="제주명조" panose="02000300000000000000" pitchFamily="2" charset="-127"/>
              </a:rPr>
              <a:t>및 실습 </a:t>
            </a:r>
            <a:r>
              <a:rPr lang="en-US" altLang="ko-KR" sz="1400" dirty="0">
                <a:latin typeface="제주명조" panose="02000300000000000000" pitchFamily="2" charset="-127"/>
                <a:ea typeface="제주명조" panose="02000300000000000000" pitchFamily="2" charset="-127"/>
              </a:rPr>
              <a:t>Project 2</a:t>
            </a:r>
            <a:r>
              <a:rPr lang="ko-KR" altLang="en-US" sz="1400" dirty="0">
                <a:latin typeface="제주명조" panose="02000300000000000000" pitchFamily="2" charset="-127"/>
                <a:ea typeface="제주명조" panose="02000300000000000000" pitchFamily="2" charset="-127"/>
              </a:rPr>
              <a:t>조</a:t>
            </a:r>
            <a:endParaRPr lang="ko-KR" altLang="en-US" sz="1400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0BD9FBD8-3939-47B8-A840-6237B37D2417}"/>
              </a:ext>
            </a:extLst>
          </p:cNvPr>
          <p:cNvSpPr/>
          <p:nvPr/>
        </p:nvSpPr>
        <p:spPr>
          <a:xfrm>
            <a:off x="586347" y="1223694"/>
            <a:ext cx="161041" cy="246726"/>
          </a:xfrm>
          <a:prstGeom prst="rect">
            <a:avLst/>
          </a:prstGeom>
          <a:solidFill>
            <a:srgbClr val="0042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BFAA263-308A-40C4-A1DF-9A67763294DB}"/>
              </a:ext>
            </a:extLst>
          </p:cNvPr>
          <p:cNvCxnSpPr>
            <a:cxnSpLocks/>
          </p:cNvCxnSpPr>
          <p:nvPr/>
        </p:nvCxnSpPr>
        <p:spPr>
          <a:xfrm>
            <a:off x="1278604" y="861327"/>
            <a:ext cx="8859965" cy="19615"/>
          </a:xfrm>
          <a:prstGeom prst="line">
            <a:avLst/>
          </a:prstGeom>
          <a:ln w="285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59">
            <a:extLst>
              <a:ext uri="{FF2B5EF4-FFF2-40B4-BE49-F238E27FC236}">
                <a16:creationId xmlns:a16="http://schemas.microsoft.com/office/drawing/2014/main" id="{45DEDFBD-826B-4484-BDD0-AB97F2F37B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208" y="1937657"/>
            <a:ext cx="10257979" cy="3765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1576B72-A50E-412A-928A-AC97C9EB6369}"/>
              </a:ext>
            </a:extLst>
          </p:cNvPr>
          <p:cNvSpPr txBox="1"/>
          <p:nvPr/>
        </p:nvSpPr>
        <p:spPr>
          <a:xfrm>
            <a:off x="745573" y="1119238"/>
            <a:ext cx="42351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제주고딕" panose="02000300000000000000" pitchFamily="2" charset="-127"/>
                <a:ea typeface="제주고딕" panose="02000300000000000000" pitchFamily="2" charset="-127"/>
              </a:rPr>
              <a:t>시스템 구상도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0DFB77-2526-44AF-B745-98B6CBA968B3}"/>
              </a:ext>
            </a:extLst>
          </p:cNvPr>
          <p:cNvSpPr txBox="1"/>
          <p:nvPr/>
        </p:nvSpPr>
        <p:spPr>
          <a:xfrm>
            <a:off x="1242875" y="356521"/>
            <a:ext cx="42351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제주고딕" panose="02000300000000000000" pitchFamily="2" charset="-127"/>
                <a:ea typeface="제주고딕" panose="02000300000000000000" pitchFamily="2" charset="-127"/>
              </a:rPr>
              <a:t>5. 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제주고딕" panose="02000300000000000000" pitchFamily="2" charset="-127"/>
                <a:ea typeface="제주고딕" panose="02000300000000000000" pitchFamily="2" charset="-127"/>
              </a:rPr>
              <a:t>딥러닝</a:t>
            </a:r>
          </a:p>
        </p:txBody>
      </p:sp>
      <p:graphicFrame>
        <p:nvGraphicFramePr>
          <p:cNvPr id="6" name="표 8">
            <a:extLst>
              <a:ext uri="{FF2B5EF4-FFF2-40B4-BE49-F238E27FC236}">
                <a16:creationId xmlns:a16="http://schemas.microsoft.com/office/drawing/2014/main" id="{618C199D-A20C-4BFE-A131-2C4B19271B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4939002"/>
              </p:ext>
            </p:extLst>
          </p:nvPr>
        </p:nvGraphicFramePr>
        <p:xfrm>
          <a:off x="1058683" y="3724182"/>
          <a:ext cx="2729548" cy="15445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0978">
                  <a:extLst>
                    <a:ext uri="{9D8B030D-6E8A-4147-A177-3AD203B41FA5}">
                      <a16:colId xmlns:a16="http://schemas.microsoft.com/office/drawing/2014/main" val="3425229066"/>
                    </a:ext>
                  </a:extLst>
                </a:gridCol>
                <a:gridCol w="430978">
                  <a:extLst>
                    <a:ext uri="{9D8B030D-6E8A-4147-A177-3AD203B41FA5}">
                      <a16:colId xmlns:a16="http://schemas.microsoft.com/office/drawing/2014/main" val="4250883777"/>
                    </a:ext>
                  </a:extLst>
                </a:gridCol>
                <a:gridCol w="430978">
                  <a:extLst>
                    <a:ext uri="{9D8B030D-6E8A-4147-A177-3AD203B41FA5}">
                      <a16:colId xmlns:a16="http://schemas.microsoft.com/office/drawing/2014/main" val="3041714145"/>
                    </a:ext>
                  </a:extLst>
                </a:gridCol>
                <a:gridCol w="430978">
                  <a:extLst>
                    <a:ext uri="{9D8B030D-6E8A-4147-A177-3AD203B41FA5}">
                      <a16:colId xmlns:a16="http://schemas.microsoft.com/office/drawing/2014/main" val="674143444"/>
                    </a:ext>
                  </a:extLst>
                </a:gridCol>
                <a:gridCol w="574658">
                  <a:extLst>
                    <a:ext uri="{9D8B030D-6E8A-4147-A177-3AD203B41FA5}">
                      <a16:colId xmlns:a16="http://schemas.microsoft.com/office/drawing/2014/main" val="1850723340"/>
                    </a:ext>
                  </a:extLst>
                </a:gridCol>
                <a:gridCol w="430978">
                  <a:extLst>
                    <a:ext uri="{9D8B030D-6E8A-4147-A177-3AD203B41FA5}">
                      <a16:colId xmlns:a16="http://schemas.microsoft.com/office/drawing/2014/main" val="403187131"/>
                    </a:ext>
                  </a:extLst>
                </a:gridCol>
              </a:tblGrid>
              <a:tr h="43557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>
                          <a:solidFill>
                            <a:sysClr val="windowText" lastClr="000000"/>
                          </a:solidFill>
                        </a:rPr>
                        <a:t>경고수준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>
                          <a:solidFill>
                            <a:sysClr val="windowText" lastClr="000000"/>
                          </a:solidFill>
                        </a:rPr>
                        <a:t>유치원 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>
                          <a:solidFill>
                            <a:sysClr val="windowText" lastClr="000000"/>
                          </a:solidFill>
                        </a:rPr>
                        <a:t>대학교 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>
                          <a:solidFill>
                            <a:sysClr val="windowText" lastClr="000000"/>
                          </a:solidFill>
                        </a:rPr>
                        <a:t>양로원 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>
                          <a:solidFill>
                            <a:sysClr val="windowText" lastClr="000000"/>
                          </a:solidFill>
                        </a:rPr>
                        <a:t>동선 개수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>
                          <a:solidFill>
                            <a:sysClr val="windowText" lastClr="000000"/>
                          </a:solidFill>
                        </a:rPr>
                        <a:t>    …</a:t>
                      </a:r>
                      <a:endParaRPr lang="ko-KR" altLang="en-US" sz="7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3744344"/>
                  </a:ext>
                </a:extLst>
              </a:tr>
              <a:tr h="27723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ko-KR" altLang="en-US" sz="7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endParaRPr lang="ko-KR" altLang="en-US" sz="7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>
                          <a:solidFill>
                            <a:sysClr val="windowText" lastClr="000000"/>
                          </a:solidFill>
                        </a:rPr>
                        <a:t>4</a:t>
                      </a:r>
                      <a:endParaRPr lang="ko-KR" altLang="en-US" sz="7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>
                          <a:solidFill>
                            <a:sysClr val="windowText" lastClr="000000"/>
                          </a:solidFill>
                        </a:rPr>
                        <a:t>2</a:t>
                      </a:r>
                      <a:endParaRPr lang="ko-KR" altLang="en-US" sz="7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>
                          <a:solidFill>
                            <a:sysClr val="windowText" lastClr="000000"/>
                          </a:solidFill>
                        </a:rPr>
                        <a:t>4</a:t>
                      </a:r>
                      <a:endParaRPr lang="ko-KR" altLang="en-US" sz="7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1750605"/>
                  </a:ext>
                </a:extLst>
              </a:tr>
              <a:tr h="27723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endParaRPr lang="ko-KR" altLang="en-US" sz="7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>
                          <a:solidFill>
                            <a:sysClr val="windowText" lastClr="000000"/>
                          </a:solidFill>
                        </a:rPr>
                        <a:t>4</a:t>
                      </a:r>
                      <a:endParaRPr lang="ko-KR" altLang="en-US" sz="7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>
                          <a:solidFill>
                            <a:sysClr val="windowText" lastClr="000000"/>
                          </a:solidFill>
                        </a:rPr>
                        <a:t>3</a:t>
                      </a:r>
                      <a:endParaRPr lang="ko-KR" altLang="en-US" sz="7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ko-KR" altLang="en-US" sz="7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2556597"/>
                  </a:ext>
                </a:extLst>
              </a:tr>
              <a:tr h="27723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ko-KR" altLang="en-US" sz="7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>
                          <a:solidFill>
                            <a:sysClr val="windowText" lastClr="000000"/>
                          </a:solidFill>
                        </a:rPr>
                        <a:t>4</a:t>
                      </a:r>
                      <a:endParaRPr lang="ko-KR" altLang="en-US" sz="7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endParaRPr lang="ko-KR" altLang="en-US" sz="7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>
                          <a:solidFill>
                            <a:sysClr val="windowText" lastClr="000000"/>
                          </a:solidFill>
                        </a:rPr>
                        <a:t>10</a:t>
                      </a:r>
                      <a:endParaRPr lang="ko-KR" altLang="en-US" sz="7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ko-KR" altLang="en-US" sz="7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6171806"/>
                  </a:ext>
                </a:extLst>
              </a:tr>
              <a:tr h="27723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ko-KR" altLang="en-US" sz="7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EBC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>
                          <a:solidFill>
                            <a:sysClr val="windowText" lastClr="000000"/>
                          </a:solidFill>
                        </a:rPr>
                        <a:t>3</a:t>
                      </a:r>
                      <a:endParaRPr lang="ko-KR" altLang="en-US" sz="7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EBC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endParaRPr lang="ko-KR" altLang="en-US" sz="7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EBC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>
                          <a:solidFill>
                            <a:sysClr val="windowText" lastClr="000000"/>
                          </a:solidFill>
                        </a:rPr>
                        <a:t>5</a:t>
                      </a:r>
                      <a:endParaRPr lang="ko-KR" altLang="en-US" sz="7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EBC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endParaRPr lang="ko-KR" altLang="en-US" sz="7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EBC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EB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17593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658686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662D85FF-B121-40D8-9631-FE0A2311B0DC}"/>
              </a:ext>
            </a:extLst>
          </p:cNvPr>
          <p:cNvSpPr/>
          <p:nvPr/>
        </p:nvSpPr>
        <p:spPr>
          <a:xfrm>
            <a:off x="0" y="0"/>
            <a:ext cx="12192000" cy="284085"/>
          </a:xfrm>
          <a:prstGeom prst="rect">
            <a:avLst/>
          </a:prstGeom>
          <a:solidFill>
            <a:srgbClr val="807F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81C4F3A-07DB-4EAB-BEC4-553F4CAAEC0D}"/>
              </a:ext>
            </a:extLst>
          </p:cNvPr>
          <p:cNvSpPr/>
          <p:nvPr/>
        </p:nvSpPr>
        <p:spPr>
          <a:xfrm>
            <a:off x="0" y="6573915"/>
            <a:ext cx="12192000" cy="284085"/>
          </a:xfrm>
          <a:prstGeom prst="rect">
            <a:avLst/>
          </a:prstGeom>
          <a:solidFill>
            <a:srgbClr val="807F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03B89E7-8E48-4E71-A9D0-834FC2A152A6}"/>
              </a:ext>
            </a:extLst>
          </p:cNvPr>
          <p:cNvSpPr/>
          <p:nvPr/>
        </p:nvSpPr>
        <p:spPr>
          <a:xfrm>
            <a:off x="9367007" y="377702"/>
            <a:ext cx="2834137" cy="14204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744D0D0-B4B8-467A-8743-60A89B142378}"/>
              </a:ext>
            </a:extLst>
          </p:cNvPr>
          <p:cNvSpPr/>
          <p:nvPr/>
        </p:nvSpPr>
        <p:spPr>
          <a:xfrm>
            <a:off x="10080239" y="593042"/>
            <a:ext cx="2120905" cy="14204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3CF183-F634-4C73-9032-09A702FC5E65}"/>
              </a:ext>
            </a:extLst>
          </p:cNvPr>
          <p:cNvSpPr txBox="1"/>
          <p:nvPr/>
        </p:nvSpPr>
        <p:spPr>
          <a:xfrm>
            <a:off x="976038" y="732526"/>
            <a:ext cx="4235116" cy="5111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200" dirty="0">
                <a:latin typeface="제주고딕" panose="02000300000000000000" pitchFamily="2" charset="-127"/>
                <a:ea typeface="제주고딕" panose="02000300000000000000" pitchFamily="2" charset="-127"/>
                <a:cs typeface="+mj-cs"/>
              </a:rPr>
              <a:t>목차</a:t>
            </a:r>
            <a:endParaRPr lang="en-US" altLang="ko-KR" sz="2200" dirty="0">
              <a:latin typeface="제주고딕" panose="02000300000000000000" pitchFamily="2" charset="-127"/>
              <a:ea typeface="제주고딕" panose="02000300000000000000" pitchFamily="2" charset="-127"/>
              <a:cs typeface="+mj-cs"/>
            </a:endParaRPr>
          </a:p>
          <a:p>
            <a:pPr>
              <a:lnSpc>
                <a:spcPct val="150000"/>
              </a:lnSpc>
            </a:pPr>
            <a:endParaRPr lang="en-US" altLang="ko-KR" sz="2200" dirty="0">
              <a:latin typeface="제주고딕" panose="02000300000000000000" pitchFamily="2" charset="-127"/>
              <a:ea typeface="제주고딕" panose="02000300000000000000" pitchFamily="2" charset="-127"/>
              <a:cs typeface="+mj-cs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200" dirty="0">
                <a:latin typeface="제주고딕" panose="02000300000000000000" pitchFamily="2" charset="-127"/>
                <a:ea typeface="제주고딕" panose="02000300000000000000" pitchFamily="2" charset="-127"/>
                <a:cs typeface="+mj-cs"/>
              </a:rPr>
              <a:t>문제 정의</a:t>
            </a:r>
            <a:endParaRPr lang="en-US" altLang="ko-KR" sz="2200" dirty="0">
              <a:latin typeface="제주고딕" panose="02000300000000000000" pitchFamily="2" charset="-127"/>
              <a:ea typeface="제주고딕" panose="02000300000000000000" pitchFamily="2" charset="-127"/>
              <a:cs typeface="+mj-cs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200" dirty="0">
                <a:latin typeface="제주고딕" panose="02000300000000000000" pitchFamily="2" charset="-127"/>
                <a:ea typeface="제주고딕" panose="02000300000000000000" pitchFamily="2" charset="-127"/>
                <a:cs typeface="+mj-cs"/>
              </a:rPr>
              <a:t>프로젝트 목적</a:t>
            </a:r>
            <a:endParaRPr lang="en-US" altLang="ko-KR" sz="2200" dirty="0">
              <a:latin typeface="제주고딕" panose="02000300000000000000" pitchFamily="2" charset="-127"/>
              <a:ea typeface="제주고딕" panose="02000300000000000000" pitchFamily="2" charset="-127"/>
              <a:cs typeface="+mj-cs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200" dirty="0">
                <a:latin typeface="제주고딕" panose="02000300000000000000" pitchFamily="2" charset="-127"/>
                <a:ea typeface="제주고딕" panose="02000300000000000000" pitchFamily="2" charset="-127"/>
                <a:cs typeface="+mj-cs"/>
              </a:rPr>
              <a:t>데이터베이스 설계</a:t>
            </a:r>
            <a:endParaRPr lang="en-US" altLang="ko-KR" sz="2200" dirty="0">
              <a:latin typeface="제주고딕" panose="02000300000000000000" pitchFamily="2" charset="-127"/>
              <a:ea typeface="제주고딕" panose="02000300000000000000" pitchFamily="2" charset="-127"/>
              <a:cs typeface="+mj-cs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200" dirty="0">
                <a:latin typeface="제주고딕" panose="02000300000000000000" pitchFamily="2" charset="-127"/>
                <a:ea typeface="제주고딕" panose="02000300000000000000" pitchFamily="2" charset="-127"/>
                <a:cs typeface="+mj-cs"/>
              </a:rPr>
              <a:t>상관 분석</a:t>
            </a:r>
            <a:endParaRPr lang="en-US" altLang="ko-KR" sz="2200" dirty="0">
              <a:latin typeface="제주고딕" panose="02000300000000000000" pitchFamily="2" charset="-127"/>
              <a:ea typeface="제주고딕" panose="02000300000000000000" pitchFamily="2" charset="-127"/>
              <a:cs typeface="+mj-cs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200" dirty="0">
                <a:latin typeface="제주고딕" panose="02000300000000000000" pitchFamily="2" charset="-127"/>
                <a:ea typeface="제주고딕" panose="02000300000000000000" pitchFamily="2" charset="-127"/>
                <a:cs typeface="+mj-cs"/>
              </a:rPr>
              <a:t>딥러닝</a:t>
            </a:r>
            <a:endParaRPr lang="en-US" altLang="ko-KR" sz="2200" dirty="0">
              <a:latin typeface="제주고딕" panose="02000300000000000000" pitchFamily="2" charset="-127"/>
              <a:ea typeface="제주고딕" panose="02000300000000000000" pitchFamily="2" charset="-127"/>
              <a:cs typeface="+mj-cs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200" dirty="0">
                <a:latin typeface="제주고딕" panose="02000300000000000000" pitchFamily="2" charset="-127"/>
                <a:ea typeface="제주고딕" panose="02000300000000000000" pitchFamily="2" charset="-127"/>
                <a:cs typeface="+mj-cs"/>
              </a:rPr>
              <a:t>시각화</a:t>
            </a:r>
            <a:endParaRPr lang="en-US" altLang="ko-KR" sz="2200" dirty="0">
              <a:latin typeface="제주고딕" panose="02000300000000000000" pitchFamily="2" charset="-127"/>
              <a:ea typeface="제주고딕" panose="02000300000000000000" pitchFamily="2" charset="-127"/>
              <a:cs typeface="+mj-cs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200" dirty="0">
                <a:latin typeface="제주고딕" panose="02000300000000000000" pitchFamily="2" charset="-127"/>
                <a:ea typeface="제주고딕" panose="02000300000000000000" pitchFamily="2" charset="-127"/>
                <a:cs typeface="+mj-cs"/>
              </a:rPr>
              <a:t>데이터베이스 구현</a:t>
            </a:r>
            <a:r>
              <a:rPr lang="en-US" altLang="ko-KR" sz="2200" dirty="0">
                <a:latin typeface="제주고딕" panose="02000300000000000000" pitchFamily="2" charset="-127"/>
                <a:ea typeface="제주고딕" panose="02000300000000000000" pitchFamily="2" charset="-127"/>
                <a:cs typeface="+mj-cs"/>
              </a:rPr>
              <a:t> 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200" dirty="0">
                <a:latin typeface="제주고딕" panose="02000300000000000000" pitchFamily="2" charset="-127"/>
                <a:ea typeface="제주고딕" panose="02000300000000000000" pitchFamily="2" charset="-127"/>
                <a:cs typeface="+mj-cs"/>
              </a:rPr>
              <a:t>결론 및 기대효과</a:t>
            </a:r>
            <a:endParaRPr lang="en-US" altLang="ko-KR" sz="2200" dirty="0">
              <a:latin typeface="제주고딕" panose="02000300000000000000" pitchFamily="2" charset="-127"/>
              <a:ea typeface="제주고딕" panose="02000300000000000000" pitchFamily="2" charset="-127"/>
              <a:cs typeface="+mj-cs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15B5B47-9C93-4658-89FA-9142B8B10103}"/>
              </a:ext>
            </a:extLst>
          </p:cNvPr>
          <p:cNvSpPr/>
          <p:nvPr/>
        </p:nvSpPr>
        <p:spPr>
          <a:xfrm>
            <a:off x="814997" y="921512"/>
            <a:ext cx="161041" cy="246726"/>
          </a:xfrm>
          <a:prstGeom prst="rect">
            <a:avLst/>
          </a:prstGeom>
          <a:solidFill>
            <a:srgbClr val="0042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69250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08BF8EFC-DF8E-403D-8B42-86B735737EA3}"/>
              </a:ext>
            </a:extLst>
          </p:cNvPr>
          <p:cNvSpPr/>
          <p:nvPr/>
        </p:nvSpPr>
        <p:spPr>
          <a:xfrm>
            <a:off x="9367007" y="377702"/>
            <a:ext cx="2834137" cy="14204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540CB4E-63F3-4344-A92C-3A4347D0CEAA}"/>
              </a:ext>
            </a:extLst>
          </p:cNvPr>
          <p:cNvSpPr/>
          <p:nvPr/>
        </p:nvSpPr>
        <p:spPr>
          <a:xfrm>
            <a:off x="10080239" y="593042"/>
            <a:ext cx="2120905" cy="14204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1BD8FA6-4078-42F1-85FC-969A16FD28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310" y="243959"/>
            <a:ext cx="829565" cy="721024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92207CE6-CA42-4F47-B8D2-994804A7E261}"/>
              </a:ext>
            </a:extLst>
          </p:cNvPr>
          <p:cNvSpPr/>
          <p:nvPr/>
        </p:nvSpPr>
        <p:spPr>
          <a:xfrm>
            <a:off x="458680" y="1056443"/>
            <a:ext cx="11274640" cy="5335479"/>
          </a:xfrm>
          <a:prstGeom prst="rect">
            <a:avLst/>
          </a:prstGeom>
          <a:noFill/>
          <a:ln w="57150">
            <a:solidFill>
              <a:srgbClr val="807F8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B4FD254-9C36-43F1-8743-9982A825EE53}"/>
              </a:ext>
            </a:extLst>
          </p:cNvPr>
          <p:cNvSpPr/>
          <p:nvPr/>
        </p:nvSpPr>
        <p:spPr>
          <a:xfrm>
            <a:off x="9256295" y="6567423"/>
            <a:ext cx="293570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제주명조" panose="02000300000000000000" pitchFamily="2" charset="-127"/>
                <a:ea typeface="제주명조" panose="02000300000000000000" pitchFamily="2" charset="-127"/>
              </a:rPr>
              <a:t>엔지니어링 </a:t>
            </a:r>
            <a:r>
              <a:rPr lang="en-US" altLang="ko-KR" sz="1400" dirty="0">
                <a:latin typeface="제주명조" panose="02000300000000000000" pitchFamily="2" charset="-127"/>
                <a:ea typeface="제주명조" panose="02000300000000000000" pitchFamily="2" charset="-127"/>
              </a:rPr>
              <a:t>DB </a:t>
            </a:r>
            <a:r>
              <a:rPr lang="ko-KR" altLang="en-US" sz="1400" dirty="0">
                <a:latin typeface="제주명조" panose="02000300000000000000" pitchFamily="2" charset="-127"/>
                <a:ea typeface="제주명조" panose="02000300000000000000" pitchFamily="2" charset="-127"/>
              </a:rPr>
              <a:t>및 실습 </a:t>
            </a:r>
            <a:r>
              <a:rPr lang="en-US" altLang="ko-KR" sz="1400" dirty="0">
                <a:latin typeface="제주명조" panose="02000300000000000000" pitchFamily="2" charset="-127"/>
                <a:ea typeface="제주명조" panose="02000300000000000000" pitchFamily="2" charset="-127"/>
              </a:rPr>
              <a:t>Project 2</a:t>
            </a:r>
            <a:r>
              <a:rPr lang="ko-KR" altLang="en-US" sz="1400" dirty="0">
                <a:latin typeface="제주명조" panose="02000300000000000000" pitchFamily="2" charset="-127"/>
                <a:ea typeface="제주명조" panose="02000300000000000000" pitchFamily="2" charset="-127"/>
              </a:rPr>
              <a:t>조</a:t>
            </a:r>
            <a:endParaRPr lang="ko-KR" altLang="en-US" sz="1400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0BD9FBD8-3939-47B8-A840-6237B37D2417}"/>
              </a:ext>
            </a:extLst>
          </p:cNvPr>
          <p:cNvSpPr/>
          <p:nvPr/>
        </p:nvSpPr>
        <p:spPr>
          <a:xfrm>
            <a:off x="586347" y="1223694"/>
            <a:ext cx="161041" cy="246726"/>
          </a:xfrm>
          <a:prstGeom prst="rect">
            <a:avLst/>
          </a:prstGeom>
          <a:solidFill>
            <a:srgbClr val="0042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BFAA263-308A-40C4-A1DF-9A67763294DB}"/>
              </a:ext>
            </a:extLst>
          </p:cNvPr>
          <p:cNvCxnSpPr>
            <a:cxnSpLocks/>
          </p:cNvCxnSpPr>
          <p:nvPr/>
        </p:nvCxnSpPr>
        <p:spPr>
          <a:xfrm>
            <a:off x="1278604" y="861327"/>
            <a:ext cx="8859965" cy="19615"/>
          </a:xfrm>
          <a:prstGeom prst="line">
            <a:avLst/>
          </a:prstGeom>
          <a:ln w="285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1576B72-A50E-412A-928A-AC97C9EB6369}"/>
              </a:ext>
            </a:extLst>
          </p:cNvPr>
          <p:cNvSpPr txBox="1"/>
          <p:nvPr/>
        </p:nvSpPr>
        <p:spPr>
          <a:xfrm>
            <a:off x="745572" y="1119238"/>
            <a:ext cx="72766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제주고딕" panose="02000300000000000000" pitchFamily="2" charset="-127"/>
                <a:ea typeface="제주고딕" panose="02000300000000000000" pitchFamily="2" charset="-127"/>
              </a:rPr>
              <a:t>사용된 테이블 및 </a:t>
            </a:r>
            <a:r>
              <a:rPr lang="ko-KR" altLang="en-US" sz="20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제주고딕" panose="02000300000000000000" pitchFamily="2" charset="-127"/>
                <a:ea typeface="제주고딕" panose="02000300000000000000" pitchFamily="2" charset="-127"/>
              </a:rPr>
              <a:t>전처리</a:t>
            </a:r>
            <a:endParaRPr lang="ko-KR" altLang="en-US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0000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E280A3-CE33-4F7B-BDE9-F14C1DA769AC}"/>
              </a:ext>
            </a:extLst>
          </p:cNvPr>
          <p:cNvSpPr txBox="1"/>
          <p:nvPr/>
        </p:nvSpPr>
        <p:spPr>
          <a:xfrm>
            <a:off x="1242875" y="356521"/>
            <a:ext cx="42351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제주고딕" panose="02000300000000000000" pitchFamily="2" charset="-127"/>
                <a:ea typeface="제주고딕" panose="02000300000000000000" pitchFamily="2" charset="-127"/>
              </a:rPr>
              <a:t>5. 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제주고딕" panose="02000300000000000000" pitchFamily="2" charset="-127"/>
                <a:ea typeface="제주고딕" panose="02000300000000000000" pitchFamily="2" charset="-127"/>
              </a:rPr>
              <a:t>딥러닝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4A3DA46-4EC3-4E5A-B908-D8D3DB87ACE9}"/>
              </a:ext>
            </a:extLst>
          </p:cNvPr>
          <p:cNvSpPr/>
          <p:nvPr/>
        </p:nvSpPr>
        <p:spPr>
          <a:xfrm>
            <a:off x="586347" y="1623804"/>
            <a:ext cx="7756375" cy="4247683"/>
          </a:xfrm>
          <a:prstGeom prst="rect">
            <a:avLst/>
          </a:prstGeom>
          <a:noFill/>
          <a:ln w="38100">
            <a:solidFill>
              <a:srgbClr val="FFEB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807F89"/>
                </a:solidFill>
              </a:ln>
              <a:noFill/>
            </a:endParaRPr>
          </a:p>
        </p:txBody>
      </p:sp>
      <p:graphicFrame>
        <p:nvGraphicFramePr>
          <p:cNvPr id="6" name="표 13">
            <a:extLst>
              <a:ext uri="{FF2B5EF4-FFF2-40B4-BE49-F238E27FC236}">
                <a16:creationId xmlns:a16="http://schemas.microsoft.com/office/drawing/2014/main" id="{7B463A14-59BF-4A1D-B332-2CD4503C18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3924999"/>
              </p:ext>
            </p:extLst>
          </p:nvPr>
        </p:nvGraphicFramePr>
        <p:xfrm>
          <a:off x="2897151" y="2008849"/>
          <a:ext cx="1149309" cy="21887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9309">
                  <a:extLst>
                    <a:ext uri="{9D8B030D-6E8A-4147-A177-3AD203B41FA5}">
                      <a16:colId xmlns:a16="http://schemas.microsoft.com/office/drawing/2014/main" val="1568511488"/>
                    </a:ext>
                  </a:extLst>
                </a:gridCol>
              </a:tblGrid>
              <a:tr h="3126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환자기본정보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948017"/>
                  </a:ext>
                </a:extLst>
              </a:tr>
              <a:tr h="3126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환자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0575580"/>
                  </a:ext>
                </a:extLst>
              </a:tr>
              <a:tr h="3126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성별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1179176"/>
                  </a:ext>
                </a:extLst>
              </a:tr>
              <a:tr h="3126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국적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8613554"/>
                  </a:ext>
                </a:extLst>
              </a:tr>
              <a:tr h="3126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감염유형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4395"/>
                  </a:ext>
                </a:extLst>
              </a:tr>
              <a:tr h="3126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지역코드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6652904"/>
                  </a:ext>
                </a:extLst>
              </a:tr>
              <a:tr h="3126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47856592"/>
                  </a:ext>
                </a:extLst>
              </a:tr>
            </a:tbl>
          </a:graphicData>
        </a:graphic>
      </p:graphicFrame>
      <p:graphicFrame>
        <p:nvGraphicFramePr>
          <p:cNvPr id="9" name="표 13">
            <a:extLst>
              <a:ext uri="{FF2B5EF4-FFF2-40B4-BE49-F238E27FC236}">
                <a16:creationId xmlns:a16="http://schemas.microsoft.com/office/drawing/2014/main" id="{70E805E9-5853-4F77-8965-C78DFB8857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6876054"/>
              </p:ext>
            </p:extLst>
          </p:nvPr>
        </p:nvGraphicFramePr>
        <p:xfrm>
          <a:off x="4849543" y="1916060"/>
          <a:ext cx="1348622" cy="21887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8622">
                  <a:extLst>
                    <a:ext uri="{9D8B030D-6E8A-4147-A177-3AD203B41FA5}">
                      <a16:colId xmlns:a16="http://schemas.microsoft.com/office/drawing/2014/main" val="1568511488"/>
                    </a:ext>
                  </a:extLst>
                </a:gridCol>
              </a:tblGrid>
              <a:tr h="3126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지역별감염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948017"/>
                  </a:ext>
                </a:extLst>
              </a:tr>
              <a:tr h="3126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지역코드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0575580"/>
                  </a:ext>
                </a:extLst>
              </a:tr>
              <a:tr h="3126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확진자수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1179176"/>
                  </a:ext>
                </a:extLst>
              </a:tr>
              <a:tr h="3126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초등학교수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8613554"/>
                  </a:ext>
                </a:extLst>
              </a:tr>
              <a:tr h="3126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유치원수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4395"/>
                  </a:ext>
                </a:extLst>
              </a:tr>
              <a:tr h="3126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대학교수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6652904"/>
                  </a:ext>
                </a:extLst>
              </a:tr>
              <a:tr h="3126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47856592"/>
                  </a:ext>
                </a:extLst>
              </a:tr>
            </a:tbl>
          </a:graphicData>
        </a:graphic>
      </p:graphicFrame>
      <p:graphicFrame>
        <p:nvGraphicFramePr>
          <p:cNvPr id="10" name="표 13">
            <a:extLst>
              <a:ext uri="{FF2B5EF4-FFF2-40B4-BE49-F238E27FC236}">
                <a16:creationId xmlns:a16="http://schemas.microsoft.com/office/drawing/2014/main" id="{5E09AE0A-CEDB-47D5-A337-E28409CCD9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5146326"/>
              </p:ext>
            </p:extLst>
          </p:nvPr>
        </p:nvGraphicFramePr>
        <p:xfrm>
          <a:off x="9470100" y="2407349"/>
          <a:ext cx="1914855" cy="28140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14855">
                  <a:extLst>
                    <a:ext uri="{9D8B030D-6E8A-4147-A177-3AD203B41FA5}">
                      <a16:colId xmlns:a16="http://schemas.microsoft.com/office/drawing/2014/main" val="1568511488"/>
                    </a:ext>
                  </a:extLst>
                </a:gridCol>
              </a:tblGrid>
              <a:tr h="3126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딥러닝분석테이블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948017"/>
                  </a:ext>
                </a:extLst>
              </a:tr>
              <a:tr h="3126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위험라벨링값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0575580"/>
                  </a:ext>
                </a:extLst>
              </a:tr>
              <a:tr h="3126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감염경로라벨링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1179176"/>
                  </a:ext>
                </a:extLst>
              </a:tr>
              <a:tr h="3126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접촉자수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8613554"/>
                  </a:ext>
                </a:extLst>
              </a:tr>
              <a:tr h="3126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확진자동선개수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4395"/>
                  </a:ext>
                </a:extLst>
              </a:tr>
              <a:tr h="3126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대학교수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6652904"/>
                  </a:ext>
                </a:extLst>
              </a:tr>
              <a:tr h="3126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양로원수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53966300"/>
                  </a:ext>
                </a:extLst>
              </a:tr>
              <a:tr h="3126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유치원수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85520736"/>
                  </a:ext>
                </a:extLst>
              </a:tr>
              <a:tr h="3126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47856592"/>
                  </a:ext>
                </a:extLst>
              </a:tr>
            </a:tbl>
          </a:graphicData>
        </a:graphic>
      </p:graphicFrame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42761302-DE65-4C3A-9D6C-BEAFF712BA99}"/>
              </a:ext>
            </a:extLst>
          </p:cNvPr>
          <p:cNvCxnSpPr>
            <a:cxnSpLocks/>
          </p:cNvCxnSpPr>
          <p:nvPr/>
        </p:nvCxnSpPr>
        <p:spPr>
          <a:xfrm flipV="1">
            <a:off x="4043488" y="2373497"/>
            <a:ext cx="806055" cy="1309686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2" name="부제목 2">
            <a:extLst>
              <a:ext uri="{FF2B5EF4-FFF2-40B4-BE49-F238E27FC236}">
                <a16:creationId xmlns:a16="http://schemas.microsoft.com/office/drawing/2014/main" id="{B77B710F-597C-4154-B426-4128CEEF1D32}"/>
              </a:ext>
            </a:extLst>
          </p:cNvPr>
          <p:cNvSpPr txBox="1">
            <a:spLocks/>
          </p:cNvSpPr>
          <p:nvPr/>
        </p:nvSpPr>
        <p:spPr>
          <a:xfrm>
            <a:off x="3436840" y="2538463"/>
            <a:ext cx="1877060" cy="3180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dirty="0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</a:rPr>
              <a:t>JOIN</a:t>
            </a:r>
            <a:endParaRPr lang="ko-KR" altLang="en-US" sz="1400" b="1" dirty="0">
              <a:latin typeface="제주명조" panose="02000300000000000000" pitchFamily="2" charset="-127"/>
              <a:ea typeface="제주명조" panose="02000300000000000000" pitchFamily="2" charset="-127"/>
              <a:cs typeface="+mj-cs"/>
            </a:endParaRPr>
          </a:p>
        </p:txBody>
      </p:sp>
      <p:sp>
        <p:nvSpPr>
          <p:cNvPr id="24" name="화살표: 오른쪽 23">
            <a:extLst>
              <a:ext uri="{FF2B5EF4-FFF2-40B4-BE49-F238E27FC236}">
                <a16:creationId xmlns:a16="http://schemas.microsoft.com/office/drawing/2014/main" id="{A1EA86C0-BC6A-4AC7-B5D7-5E26A50EA871}"/>
              </a:ext>
            </a:extLst>
          </p:cNvPr>
          <p:cNvSpPr/>
          <p:nvPr/>
        </p:nvSpPr>
        <p:spPr>
          <a:xfrm>
            <a:off x="8567358" y="3337222"/>
            <a:ext cx="732416" cy="5573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8" name="표 13">
            <a:extLst>
              <a:ext uri="{FF2B5EF4-FFF2-40B4-BE49-F238E27FC236}">
                <a16:creationId xmlns:a16="http://schemas.microsoft.com/office/drawing/2014/main" id="{EE24AC9B-6554-46D6-AB97-90CAF28A9D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5716915"/>
              </p:ext>
            </p:extLst>
          </p:nvPr>
        </p:nvGraphicFramePr>
        <p:xfrm>
          <a:off x="745573" y="2008849"/>
          <a:ext cx="1149309" cy="21887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9309">
                  <a:extLst>
                    <a:ext uri="{9D8B030D-6E8A-4147-A177-3AD203B41FA5}">
                      <a16:colId xmlns:a16="http://schemas.microsoft.com/office/drawing/2014/main" val="1568511488"/>
                    </a:ext>
                  </a:extLst>
                </a:gridCol>
              </a:tblGrid>
              <a:tr h="3126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환자이동경로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948017"/>
                  </a:ext>
                </a:extLst>
              </a:tr>
              <a:tr h="3126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환자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0575580"/>
                  </a:ext>
                </a:extLst>
              </a:tr>
              <a:tr h="3126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환자별순서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1179176"/>
                  </a:ext>
                </a:extLst>
              </a:tr>
              <a:tr h="3126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날짜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8613554"/>
                  </a:ext>
                </a:extLst>
              </a:tr>
              <a:tr h="3126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지역코드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4395"/>
                  </a:ext>
                </a:extLst>
              </a:tr>
              <a:tr h="3126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장소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6652904"/>
                  </a:ext>
                </a:extLst>
              </a:tr>
              <a:tr h="3126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47856592"/>
                  </a:ext>
                </a:extLst>
              </a:tr>
            </a:tbl>
          </a:graphicData>
        </a:graphic>
      </p:graphicFrame>
      <p:graphicFrame>
        <p:nvGraphicFramePr>
          <p:cNvPr id="31" name="표 13">
            <a:extLst>
              <a:ext uri="{FF2B5EF4-FFF2-40B4-BE49-F238E27FC236}">
                <a16:creationId xmlns:a16="http://schemas.microsoft.com/office/drawing/2014/main" id="{CB2B628E-5D85-4F6D-A72A-987C686FA4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1207959"/>
              </p:ext>
            </p:extLst>
          </p:nvPr>
        </p:nvGraphicFramePr>
        <p:xfrm>
          <a:off x="880350" y="4525943"/>
          <a:ext cx="1348622" cy="9380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8622">
                  <a:extLst>
                    <a:ext uri="{9D8B030D-6E8A-4147-A177-3AD203B41FA5}">
                      <a16:colId xmlns:a16="http://schemas.microsoft.com/office/drawing/2014/main" val="1568511488"/>
                    </a:ext>
                  </a:extLst>
                </a:gridCol>
              </a:tblGrid>
              <a:tr h="3126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감염유형정보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948017"/>
                  </a:ext>
                </a:extLst>
              </a:tr>
              <a:tr h="3126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소분류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0575580"/>
                  </a:ext>
                </a:extLst>
              </a:tr>
              <a:tr h="3126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대분류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1179176"/>
                  </a:ext>
                </a:extLst>
              </a:tr>
            </a:tbl>
          </a:graphicData>
        </a:graphic>
      </p:graphicFrame>
      <p:graphicFrame>
        <p:nvGraphicFramePr>
          <p:cNvPr id="32" name="표 13">
            <a:extLst>
              <a:ext uri="{FF2B5EF4-FFF2-40B4-BE49-F238E27FC236}">
                <a16:creationId xmlns:a16="http://schemas.microsoft.com/office/drawing/2014/main" id="{7C68D0B9-9256-4735-9DEB-C1C5789408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3936453"/>
              </p:ext>
            </p:extLst>
          </p:nvPr>
        </p:nvGraphicFramePr>
        <p:xfrm>
          <a:off x="2824488" y="4484503"/>
          <a:ext cx="1348622" cy="9380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8622">
                  <a:extLst>
                    <a:ext uri="{9D8B030D-6E8A-4147-A177-3AD203B41FA5}">
                      <a16:colId xmlns:a16="http://schemas.microsoft.com/office/drawing/2014/main" val="1568511488"/>
                    </a:ext>
                  </a:extLst>
                </a:gridCol>
              </a:tblGrid>
              <a:tr h="3126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감염경로라벨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948017"/>
                  </a:ext>
                </a:extLst>
              </a:tr>
              <a:tr h="3126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경로라벨링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0575580"/>
                  </a:ext>
                </a:extLst>
              </a:tr>
              <a:tr h="3126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종류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1179176"/>
                  </a:ext>
                </a:extLst>
              </a:tr>
            </a:tbl>
          </a:graphicData>
        </a:graphic>
      </p:graphicFrame>
      <p:graphicFrame>
        <p:nvGraphicFramePr>
          <p:cNvPr id="33" name="표 13">
            <a:extLst>
              <a:ext uri="{FF2B5EF4-FFF2-40B4-BE49-F238E27FC236}">
                <a16:creationId xmlns:a16="http://schemas.microsoft.com/office/drawing/2014/main" id="{C5E0548E-BB98-411D-9AFA-DC819F2C6F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0473535"/>
              </p:ext>
            </p:extLst>
          </p:nvPr>
        </p:nvGraphicFramePr>
        <p:xfrm>
          <a:off x="6819229" y="1967940"/>
          <a:ext cx="1348622" cy="9380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8622">
                  <a:extLst>
                    <a:ext uri="{9D8B030D-6E8A-4147-A177-3AD203B41FA5}">
                      <a16:colId xmlns:a16="http://schemas.microsoft.com/office/drawing/2014/main" val="1568511488"/>
                    </a:ext>
                  </a:extLst>
                </a:gridCol>
              </a:tblGrid>
              <a:tr h="3126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위험라벨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948017"/>
                  </a:ext>
                </a:extLst>
              </a:tr>
              <a:tr h="3126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확진자수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0575580"/>
                  </a:ext>
                </a:extLst>
              </a:tr>
              <a:tr h="3126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위험라벨링값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1179176"/>
                  </a:ext>
                </a:extLst>
              </a:tr>
            </a:tbl>
          </a:graphicData>
        </a:graphic>
      </p:graphicFrame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DAF586A2-5094-4E2C-A2A4-D2EDE28C9555}"/>
              </a:ext>
            </a:extLst>
          </p:cNvPr>
          <p:cNvCxnSpPr>
            <a:cxnSpLocks/>
          </p:cNvCxnSpPr>
          <p:nvPr/>
        </p:nvCxnSpPr>
        <p:spPr>
          <a:xfrm flipV="1">
            <a:off x="1935509" y="2477709"/>
            <a:ext cx="980601" cy="30033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DE05074F-581A-4BA7-90D7-A301D9A7B753}"/>
              </a:ext>
            </a:extLst>
          </p:cNvPr>
          <p:cNvCxnSpPr>
            <a:cxnSpLocks/>
          </p:cNvCxnSpPr>
          <p:nvPr/>
        </p:nvCxnSpPr>
        <p:spPr>
          <a:xfrm flipV="1">
            <a:off x="6198165" y="2387947"/>
            <a:ext cx="636054" cy="309533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39FC052B-E707-4B47-8DAA-E19D041C7446}"/>
              </a:ext>
            </a:extLst>
          </p:cNvPr>
          <p:cNvCxnSpPr>
            <a:cxnSpLocks/>
            <a:stCxn id="31" idx="3"/>
          </p:cNvCxnSpPr>
          <p:nvPr/>
        </p:nvCxnSpPr>
        <p:spPr>
          <a:xfrm flipV="1">
            <a:off x="2228972" y="3429000"/>
            <a:ext cx="663254" cy="1565954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C8DE598D-0324-4295-ACAA-AFE173163314}"/>
              </a:ext>
            </a:extLst>
          </p:cNvPr>
          <p:cNvCxnSpPr>
            <a:cxnSpLocks/>
          </p:cNvCxnSpPr>
          <p:nvPr/>
        </p:nvCxnSpPr>
        <p:spPr>
          <a:xfrm>
            <a:off x="2219537" y="5299804"/>
            <a:ext cx="614386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2" name="부제목 2">
            <a:extLst>
              <a:ext uri="{FF2B5EF4-FFF2-40B4-BE49-F238E27FC236}">
                <a16:creationId xmlns:a16="http://schemas.microsoft.com/office/drawing/2014/main" id="{A3EAE1E0-DEE6-46F3-8EEB-2881C2A61D7B}"/>
              </a:ext>
            </a:extLst>
          </p:cNvPr>
          <p:cNvSpPr txBox="1">
            <a:spLocks/>
          </p:cNvSpPr>
          <p:nvPr/>
        </p:nvSpPr>
        <p:spPr>
          <a:xfrm>
            <a:off x="3305425" y="4148832"/>
            <a:ext cx="4624097" cy="5391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100" dirty="0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</a:rPr>
              <a:t>*</a:t>
            </a:r>
            <a:r>
              <a:rPr lang="ko-KR" altLang="en-US" sz="1100" dirty="0" err="1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</a:rPr>
              <a:t>확진자</a:t>
            </a:r>
            <a:r>
              <a:rPr lang="ko-KR" altLang="en-US" sz="1100" dirty="0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</a:rPr>
              <a:t> 수와 상관성이 있는 지역 특성 </a:t>
            </a:r>
          </a:p>
        </p:txBody>
      </p:sp>
      <p:sp>
        <p:nvSpPr>
          <p:cNvPr id="30" name="부제목 2">
            <a:extLst>
              <a:ext uri="{FF2B5EF4-FFF2-40B4-BE49-F238E27FC236}">
                <a16:creationId xmlns:a16="http://schemas.microsoft.com/office/drawing/2014/main" id="{F0925F43-4909-4FF6-86F0-0E44CD3316C3}"/>
              </a:ext>
            </a:extLst>
          </p:cNvPr>
          <p:cNvSpPr txBox="1">
            <a:spLocks/>
          </p:cNvSpPr>
          <p:nvPr/>
        </p:nvSpPr>
        <p:spPr>
          <a:xfrm>
            <a:off x="310480" y="5496513"/>
            <a:ext cx="4624097" cy="5391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100" dirty="0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</a:rPr>
              <a:t>* </a:t>
            </a:r>
            <a:r>
              <a:rPr lang="ko-KR" altLang="en-US" sz="1100" dirty="0" err="1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</a:rPr>
              <a:t>딥러닝에</a:t>
            </a:r>
            <a:r>
              <a:rPr lang="ko-KR" altLang="en-US" sz="1100" dirty="0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</a:rPr>
              <a:t> 사용하기 위하여 속성 값을 연속형 범주로 변경</a:t>
            </a:r>
          </a:p>
        </p:txBody>
      </p:sp>
      <p:sp>
        <p:nvSpPr>
          <p:cNvPr id="35" name="부제목 2">
            <a:extLst>
              <a:ext uri="{FF2B5EF4-FFF2-40B4-BE49-F238E27FC236}">
                <a16:creationId xmlns:a16="http://schemas.microsoft.com/office/drawing/2014/main" id="{39670EE8-5C7F-4A50-BA2C-D8B6B888818C}"/>
              </a:ext>
            </a:extLst>
          </p:cNvPr>
          <p:cNvSpPr txBox="1">
            <a:spLocks/>
          </p:cNvSpPr>
          <p:nvPr/>
        </p:nvSpPr>
        <p:spPr>
          <a:xfrm>
            <a:off x="50575" y="1717355"/>
            <a:ext cx="4624097" cy="5391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100" dirty="0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</a:rPr>
              <a:t>*</a:t>
            </a:r>
            <a:r>
              <a:rPr lang="ko-KR" altLang="en-US" sz="1100" dirty="0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</a:rPr>
              <a:t>전염에 영향을 끼치는 이전 </a:t>
            </a:r>
            <a:r>
              <a:rPr lang="ko-KR" altLang="en-US" sz="1100" dirty="0" err="1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</a:rPr>
              <a:t>확진자</a:t>
            </a:r>
            <a:r>
              <a:rPr lang="ko-KR" altLang="en-US" sz="1100" dirty="0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</a:rPr>
              <a:t> 정보 </a:t>
            </a:r>
          </a:p>
        </p:txBody>
      </p:sp>
    </p:spTree>
    <p:extLst>
      <p:ext uri="{BB962C8B-B14F-4D97-AF65-F5344CB8AC3E}">
        <p14:creationId xmlns:p14="http://schemas.microsoft.com/office/powerpoint/2010/main" val="37407398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08BF8EFC-DF8E-403D-8B42-86B735737EA3}"/>
              </a:ext>
            </a:extLst>
          </p:cNvPr>
          <p:cNvSpPr/>
          <p:nvPr/>
        </p:nvSpPr>
        <p:spPr>
          <a:xfrm>
            <a:off x="9367007" y="377702"/>
            <a:ext cx="2834137" cy="14204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540CB4E-63F3-4344-A92C-3A4347D0CEAA}"/>
              </a:ext>
            </a:extLst>
          </p:cNvPr>
          <p:cNvSpPr/>
          <p:nvPr/>
        </p:nvSpPr>
        <p:spPr>
          <a:xfrm>
            <a:off x="10080239" y="593042"/>
            <a:ext cx="2120905" cy="14204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1BD8FA6-4078-42F1-85FC-969A16FD28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310" y="243959"/>
            <a:ext cx="829565" cy="721024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92207CE6-CA42-4F47-B8D2-994804A7E261}"/>
              </a:ext>
            </a:extLst>
          </p:cNvPr>
          <p:cNvSpPr/>
          <p:nvPr/>
        </p:nvSpPr>
        <p:spPr>
          <a:xfrm>
            <a:off x="458680" y="1056443"/>
            <a:ext cx="11274640" cy="5335479"/>
          </a:xfrm>
          <a:prstGeom prst="rect">
            <a:avLst/>
          </a:prstGeom>
          <a:noFill/>
          <a:ln w="57150">
            <a:solidFill>
              <a:srgbClr val="807F8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B4FD254-9C36-43F1-8743-9982A825EE53}"/>
              </a:ext>
            </a:extLst>
          </p:cNvPr>
          <p:cNvSpPr/>
          <p:nvPr/>
        </p:nvSpPr>
        <p:spPr>
          <a:xfrm>
            <a:off x="9256295" y="6567423"/>
            <a:ext cx="293570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제주명조" panose="02000300000000000000" pitchFamily="2" charset="-127"/>
                <a:ea typeface="제주명조" panose="02000300000000000000" pitchFamily="2" charset="-127"/>
              </a:rPr>
              <a:t>엔지니어링 </a:t>
            </a:r>
            <a:r>
              <a:rPr lang="en-US" altLang="ko-KR" sz="1400" dirty="0">
                <a:latin typeface="제주명조" panose="02000300000000000000" pitchFamily="2" charset="-127"/>
                <a:ea typeface="제주명조" panose="02000300000000000000" pitchFamily="2" charset="-127"/>
              </a:rPr>
              <a:t>DB </a:t>
            </a:r>
            <a:r>
              <a:rPr lang="ko-KR" altLang="en-US" sz="1400" dirty="0">
                <a:latin typeface="제주명조" panose="02000300000000000000" pitchFamily="2" charset="-127"/>
                <a:ea typeface="제주명조" panose="02000300000000000000" pitchFamily="2" charset="-127"/>
              </a:rPr>
              <a:t>및 실습 </a:t>
            </a:r>
            <a:r>
              <a:rPr lang="en-US" altLang="ko-KR" sz="1400" dirty="0">
                <a:latin typeface="제주명조" panose="02000300000000000000" pitchFamily="2" charset="-127"/>
                <a:ea typeface="제주명조" panose="02000300000000000000" pitchFamily="2" charset="-127"/>
              </a:rPr>
              <a:t>Project 2</a:t>
            </a:r>
            <a:r>
              <a:rPr lang="ko-KR" altLang="en-US" sz="1400" dirty="0">
                <a:latin typeface="제주명조" panose="02000300000000000000" pitchFamily="2" charset="-127"/>
                <a:ea typeface="제주명조" panose="02000300000000000000" pitchFamily="2" charset="-127"/>
              </a:rPr>
              <a:t>조</a:t>
            </a:r>
            <a:endParaRPr lang="ko-KR" altLang="en-US" sz="1400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0BD9FBD8-3939-47B8-A840-6237B37D2417}"/>
              </a:ext>
            </a:extLst>
          </p:cNvPr>
          <p:cNvSpPr/>
          <p:nvPr/>
        </p:nvSpPr>
        <p:spPr>
          <a:xfrm>
            <a:off x="586347" y="1223694"/>
            <a:ext cx="161041" cy="246726"/>
          </a:xfrm>
          <a:prstGeom prst="rect">
            <a:avLst/>
          </a:prstGeom>
          <a:solidFill>
            <a:srgbClr val="0042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BFAA263-308A-40C4-A1DF-9A67763294DB}"/>
              </a:ext>
            </a:extLst>
          </p:cNvPr>
          <p:cNvCxnSpPr>
            <a:cxnSpLocks/>
          </p:cNvCxnSpPr>
          <p:nvPr/>
        </p:nvCxnSpPr>
        <p:spPr>
          <a:xfrm>
            <a:off x="1278604" y="861327"/>
            <a:ext cx="8859965" cy="19615"/>
          </a:xfrm>
          <a:prstGeom prst="line">
            <a:avLst/>
          </a:prstGeom>
          <a:ln w="285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1576B72-A50E-412A-928A-AC97C9EB6369}"/>
              </a:ext>
            </a:extLst>
          </p:cNvPr>
          <p:cNvSpPr txBox="1"/>
          <p:nvPr/>
        </p:nvSpPr>
        <p:spPr>
          <a:xfrm>
            <a:off x="745573" y="1119238"/>
            <a:ext cx="42351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제주고딕" panose="02000300000000000000" pitchFamily="2" charset="-127"/>
                <a:ea typeface="제주고딕" panose="02000300000000000000" pitchFamily="2" charset="-127"/>
              </a:rPr>
              <a:t>최종 딥러닝 테이블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E280A3-CE33-4F7B-BDE9-F14C1DA769AC}"/>
              </a:ext>
            </a:extLst>
          </p:cNvPr>
          <p:cNvSpPr txBox="1"/>
          <p:nvPr/>
        </p:nvSpPr>
        <p:spPr>
          <a:xfrm>
            <a:off x="1242875" y="356521"/>
            <a:ext cx="42351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제주고딕" panose="02000300000000000000" pitchFamily="2" charset="-127"/>
                <a:ea typeface="제주고딕" panose="02000300000000000000" pitchFamily="2" charset="-127"/>
              </a:rPr>
              <a:t>5. 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제주고딕" panose="02000300000000000000" pitchFamily="2" charset="-127"/>
                <a:ea typeface="제주고딕" panose="02000300000000000000" pitchFamily="2" charset="-127"/>
              </a:rPr>
              <a:t>딥러닝</a:t>
            </a:r>
          </a:p>
        </p:txBody>
      </p:sp>
      <p:sp>
        <p:nvSpPr>
          <p:cNvPr id="50" name="부제목 2">
            <a:extLst>
              <a:ext uri="{FF2B5EF4-FFF2-40B4-BE49-F238E27FC236}">
                <a16:creationId xmlns:a16="http://schemas.microsoft.com/office/drawing/2014/main" id="{1E2AB301-970E-44B6-AB38-4F81C1699397}"/>
              </a:ext>
            </a:extLst>
          </p:cNvPr>
          <p:cNvSpPr txBox="1">
            <a:spLocks/>
          </p:cNvSpPr>
          <p:nvPr/>
        </p:nvSpPr>
        <p:spPr>
          <a:xfrm>
            <a:off x="282804" y="1609225"/>
            <a:ext cx="1877060" cy="3180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</a:rPr>
              <a:t>[SQL</a:t>
            </a:r>
            <a:r>
              <a:rPr lang="ko-KR" altLang="en-US" sz="1400" dirty="0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</a:rPr>
              <a:t> 쿼리</a:t>
            </a:r>
            <a:r>
              <a:rPr lang="en-US" altLang="ko-KR" sz="1400" dirty="0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</a:rPr>
              <a:t>]</a:t>
            </a:r>
            <a:endParaRPr lang="ko-KR" altLang="en-US" sz="1400" dirty="0">
              <a:latin typeface="제주명조" panose="02000300000000000000" pitchFamily="2" charset="-127"/>
              <a:ea typeface="제주명조" panose="02000300000000000000" pitchFamily="2" charset="-127"/>
              <a:cs typeface="+mj-cs"/>
            </a:endParaRPr>
          </a:p>
        </p:txBody>
      </p:sp>
      <p:sp>
        <p:nvSpPr>
          <p:cNvPr id="52" name="부제목 2">
            <a:extLst>
              <a:ext uri="{FF2B5EF4-FFF2-40B4-BE49-F238E27FC236}">
                <a16:creationId xmlns:a16="http://schemas.microsoft.com/office/drawing/2014/main" id="{AAD2B66C-7D2F-491E-A0E4-891E67867EF2}"/>
              </a:ext>
            </a:extLst>
          </p:cNvPr>
          <p:cNvSpPr txBox="1">
            <a:spLocks/>
          </p:cNvSpPr>
          <p:nvPr/>
        </p:nvSpPr>
        <p:spPr>
          <a:xfrm>
            <a:off x="458680" y="3726865"/>
            <a:ext cx="2925543" cy="5391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</a:rPr>
              <a:t>[</a:t>
            </a:r>
            <a:r>
              <a:rPr lang="ko-KR" altLang="en-US" sz="1400" dirty="0" err="1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</a:rPr>
              <a:t>딥러닝에</a:t>
            </a:r>
            <a:r>
              <a:rPr lang="ko-KR" altLang="en-US" sz="1400" dirty="0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</a:rPr>
              <a:t> 사용될 최종 테이블</a:t>
            </a:r>
            <a:r>
              <a:rPr lang="en-US" altLang="ko-KR" sz="1400" dirty="0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</a:rPr>
              <a:t>]</a:t>
            </a:r>
            <a:endParaRPr lang="ko-KR" altLang="en-US" sz="1400" dirty="0">
              <a:latin typeface="제주명조" panose="02000300000000000000" pitchFamily="2" charset="-127"/>
              <a:ea typeface="제주명조" panose="02000300000000000000" pitchFamily="2" charset="-127"/>
              <a:cs typeface="+mj-cs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AA16FC2-2D3C-4F40-947F-C7439111196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6345"/>
          <a:stretch/>
        </p:blipFill>
        <p:spPr>
          <a:xfrm>
            <a:off x="828092" y="4151928"/>
            <a:ext cx="10020300" cy="212482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288A585-31A7-4C30-8D43-FDDC63761D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574" y="1897268"/>
            <a:ext cx="5010038" cy="1808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7039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08BF8EFC-DF8E-403D-8B42-86B735737EA3}"/>
              </a:ext>
            </a:extLst>
          </p:cNvPr>
          <p:cNvSpPr/>
          <p:nvPr/>
        </p:nvSpPr>
        <p:spPr>
          <a:xfrm>
            <a:off x="9367007" y="377702"/>
            <a:ext cx="2834137" cy="14204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540CB4E-63F3-4344-A92C-3A4347D0CEAA}"/>
              </a:ext>
            </a:extLst>
          </p:cNvPr>
          <p:cNvSpPr/>
          <p:nvPr/>
        </p:nvSpPr>
        <p:spPr>
          <a:xfrm>
            <a:off x="10080239" y="593042"/>
            <a:ext cx="2120905" cy="14204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1BD8FA6-4078-42F1-85FC-969A16FD28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310" y="243959"/>
            <a:ext cx="829565" cy="721024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92207CE6-CA42-4F47-B8D2-994804A7E261}"/>
              </a:ext>
            </a:extLst>
          </p:cNvPr>
          <p:cNvSpPr/>
          <p:nvPr/>
        </p:nvSpPr>
        <p:spPr>
          <a:xfrm>
            <a:off x="458680" y="1056443"/>
            <a:ext cx="11274640" cy="5335479"/>
          </a:xfrm>
          <a:prstGeom prst="rect">
            <a:avLst/>
          </a:prstGeom>
          <a:noFill/>
          <a:ln w="57150">
            <a:solidFill>
              <a:srgbClr val="807F8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B4FD254-9C36-43F1-8743-9982A825EE53}"/>
              </a:ext>
            </a:extLst>
          </p:cNvPr>
          <p:cNvSpPr/>
          <p:nvPr/>
        </p:nvSpPr>
        <p:spPr>
          <a:xfrm>
            <a:off x="9256295" y="6567423"/>
            <a:ext cx="293570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제주명조" panose="02000300000000000000" pitchFamily="2" charset="-127"/>
                <a:ea typeface="제주명조" panose="02000300000000000000" pitchFamily="2" charset="-127"/>
              </a:rPr>
              <a:t>엔지니어링 </a:t>
            </a:r>
            <a:r>
              <a:rPr lang="en-US" altLang="ko-KR" sz="1400" dirty="0">
                <a:latin typeface="제주명조" panose="02000300000000000000" pitchFamily="2" charset="-127"/>
                <a:ea typeface="제주명조" panose="02000300000000000000" pitchFamily="2" charset="-127"/>
              </a:rPr>
              <a:t>DB </a:t>
            </a:r>
            <a:r>
              <a:rPr lang="ko-KR" altLang="en-US" sz="1400" dirty="0">
                <a:latin typeface="제주명조" panose="02000300000000000000" pitchFamily="2" charset="-127"/>
                <a:ea typeface="제주명조" panose="02000300000000000000" pitchFamily="2" charset="-127"/>
              </a:rPr>
              <a:t>및 실습 </a:t>
            </a:r>
            <a:r>
              <a:rPr lang="en-US" altLang="ko-KR" sz="1400" dirty="0">
                <a:latin typeface="제주명조" panose="02000300000000000000" pitchFamily="2" charset="-127"/>
                <a:ea typeface="제주명조" panose="02000300000000000000" pitchFamily="2" charset="-127"/>
              </a:rPr>
              <a:t>Project 2</a:t>
            </a:r>
            <a:r>
              <a:rPr lang="ko-KR" altLang="en-US" sz="1400" dirty="0">
                <a:latin typeface="제주명조" panose="02000300000000000000" pitchFamily="2" charset="-127"/>
                <a:ea typeface="제주명조" panose="02000300000000000000" pitchFamily="2" charset="-127"/>
              </a:rPr>
              <a:t>조</a:t>
            </a:r>
            <a:endParaRPr lang="ko-KR" altLang="en-US" sz="1400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0BD9FBD8-3939-47B8-A840-6237B37D2417}"/>
              </a:ext>
            </a:extLst>
          </p:cNvPr>
          <p:cNvSpPr/>
          <p:nvPr/>
        </p:nvSpPr>
        <p:spPr>
          <a:xfrm>
            <a:off x="586347" y="1223694"/>
            <a:ext cx="161041" cy="246726"/>
          </a:xfrm>
          <a:prstGeom prst="rect">
            <a:avLst/>
          </a:prstGeom>
          <a:solidFill>
            <a:srgbClr val="0042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BFAA263-308A-40C4-A1DF-9A67763294DB}"/>
              </a:ext>
            </a:extLst>
          </p:cNvPr>
          <p:cNvCxnSpPr>
            <a:cxnSpLocks/>
          </p:cNvCxnSpPr>
          <p:nvPr/>
        </p:nvCxnSpPr>
        <p:spPr>
          <a:xfrm>
            <a:off x="1278604" y="861327"/>
            <a:ext cx="8859965" cy="19615"/>
          </a:xfrm>
          <a:prstGeom prst="line">
            <a:avLst/>
          </a:prstGeom>
          <a:ln w="285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1576B72-A50E-412A-928A-AC97C9EB6369}"/>
              </a:ext>
            </a:extLst>
          </p:cNvPr>
          <p:cNvSpPr txBox="1"/>
          <p:nvPr/>
        </p:nvSpPr>
        <p:spPr>
          <a:xfrm>
            <a:off x="745573" y="1119238"/>
            <a:ext cx="42351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제주고딕" panose="02000300000000000000" pitchFamily="2" charset="-127"/>
                <a:ea typeface="제주고딕" panose="02000300000000000000" pitchFamily="2" charset="-127"/>
              </a:rPr>
              <a:t>모델 설계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9C85A5EA-354E-4A39-903B-4B50FF15678E}"/>
              </a:ext>
            </a:extLst>
          </p:cNvPr>
          <p:cNvGrpSpPr/>
          <p:nvPr/>
        </p:nvGrpSpPr>
        <p:grpSpPr>
          <a:xfrm>
            <a:off x="680257" y="3429000"/>
            <a:ext cx="2179011" cy="2211069"/>
            <a:chOff x="518867" y="1899166"/>
            <a:chExt cx="2347128" cy="1876947"/>
          </a:xfrm>
          <a:solidFill>
            <a:schemeClr val="tx2">
              <a:lumMod val="20000"/>
              <a:lumOff val="80000"/>
            </a:schemeClr>
          </a:solidFill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0E18DF06-6A6C-4099-9190-3C648EDB38EA}"/>
                </a:ext>
              </a:extLst>
            </p:cNvPr>
            <p:cNvSpPr/>
            <p:nvPr/>
          </p:nvSpPr>
          <p:spPr>
            <a:xfrm>
              <a:off x="518867" y="1899166"/>
              <a:ext cx="2347125" cy="1175704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en-US" altLang="ko-KR" sz="1400" b="1" dirty="0">
                  <a:ln w="6350">
                    <a:solidFill>
                      <a:schemeClr val="tx1">
                        <a:alpha val="50000"/>
                      </a:schemeClr>
                    </a:solidFill>
                  </a:ln>
                  <a:latin typeface="제주명조" panose="02000300000000000000" pitchFamily="2" charset="-127"/>
                  <a:ea typeface="제주명조" panose="02000300000000000000" pitchFamily="2" charset="-127"/>
                  <a:cs typeface="조선일보명조" panose="02030304000000000000" pitchFamily="18" charset="-127"/>
                </a:rPr>
                <a:t>&lt;</a:t>
              </a:r>
              <a:r>
                <a:rPr lang="ko-KR" altLang="en-US" sz="1400" b="1" dirty="0">
                  <a:ln w="6350">
                    <a:solidFill>
                      <a:schemeClr val="tx1">
                        <a:alpha val="50000"/>
                      </a:schemeClr>
                    </a:solidFill>
                  </a:ln>
                  <a:latin typeface="제주명조" panose="02000300000000000000" pitchFamily="2" charset="-127"/>
                  <a:ea typeface="제주명조" panose="02000300000000000000" pitchFamily="2" charset="-127"/>
                  <a:cs typeface="조선일보명조" panose="02030304000000000000" pitchFamily="18" charset="-127"/>
                </a:rPr>
                <a:t>모델 환경설정</a:t>
              </a:r>
              <a:r>
                <a:rPr lang="en-US" altLang="ko-KR" sz="1400" b="1" dirty="0">
                  <a:ln w="6350">
                    <a:solidFill>
                      <a:schemeClr val="tx1">
                        <a:alpha val="50000"/>
                      </a:schemeClr>
                    </a:solidFill>
                  </a:ln>
                  <a:latin typeface="제주명조" panose="02000300000000000000" pitchFamily="2" charset="-127"/>
                  <a:ea typeface="제주명조" panose="02000300000000000000" pitchFamily="2" charset="-127"/>
                  <a:cs typeface="조선일보명조" panose="02030304000000000000" pitchFamily="18" charset="-127"/>
                </a:rPr>
                <a:t>&gt;</a:t>
              </a:r>
            </a:p>
            <a:p>
              <a:endParaRPr lang="en-US" altLang="ko-KR" sz="100" b="1" dirty="0">
                <a:ln w="6350">
                  <a:solidFill>
                    <a:schemeClr val="tx1">
                      <a:alpha val="50000"/>
                    </a:schemeClr>
                  </a:solidFill>
                </a:ln>
                <a:latin typeface="제주명조" panose="02000300000000000000" pitchFamily="2" charset="-127"/>
                <a:ea typeface="제주명조" panose="02000300000000000000" pitchFamily="2" charset="-127"/>
                <a:cs typeface="조선일보명조" panose="02030304000000000000" pitchFamily="18" charset="-127"/>
              </a:endParaRPr>
            </a:p>
            <a:p>
              <a:r>
                <a:rPr lang="en-US" altLang="ko-KR" sz="1400" b="1" dirty="0">
                  <a:ln w="6350">
                    <a:solidFill>
                      <a:schemeClr val="tx1">
                        <a:alpha val="50000"/>
                      </a:schemeClr>
                    </a:solidFill>
                  </a:ln>
                  <a:latin typeface="제주명조" panose="02000300000000000000" pitchFamily="2" charset="-127"/>
                  <a:ea typeface="제주명조" panose="02000300000000000000" pitchFamily="2" charset="-127"/>
                  <a:cs typeface="조선일보명조" panose="02030304000000000000" pitchFamily="18" charset="-127"/>
                </a:rPr>
                <a:t>- Hyperparameter</a:t>
              </a:r>
            </a:p>
            <a:p>
              <a:r>
                <a:rPr lang="en-US" altLang="ko-KR" sz="1100" dirty="0">
                  <a:ln w="6350">
                    <a:solidFill>
                      <a:schemeClr val="tx1">
                        <a:alpha val="50000"/>
                      </a:schemeClr>
                    </a:solidFill>
                  </a:ln>
                  <a:latin typeface="제주명조" panose="02000300000000000000" pitchFamily="2" charset="-127"/>
                  <a:ea typeface="제주명조" panose="02000300000000000000" pitchFamily="2" charset="-127"/>
                  <a:cs typeface="조선일보명조" panose="02030304000000000000" pitchFamily="18" charset="-127"/>
                </a:rPr>
                <a:t>Learning Rate : 0.0005</a:t>
              </a:r>
            </a:p>
            <a:p>
              <a:r>
                <a:rPr lang="en-US" altLang="ko-KR" sz="1100" dirty="0">
                  <a:ln w="6350">
                    <a:solidFill>
                      <a:schemeClr val="tx1">
                        <a:alpha val="50000"/>
                      </a:schemeClr>
                    </a:solidFill>
                  </a:ln>
                  <a:latin typeface="제주명조" panose="02000300000000000000" pitchFamily="2" charset="-127"/>
                  <a:ea typeface="제주명조" panose="02000300000000000000" pitchFamily="2" charset="-127"/>
                  <a:cs typeface="조선일보명조" panose="02030304000000000000" pitchFamily="18" charset="-127"/>
                </a:rPr>
                <a:t>Batch size : 3</a:t>
              </a:r>
            </a:p>
            <a:p>
              <a:r>
                <a:rPr lang="en-US" altLang="ko-KR" sz="1100" dirty="0">
                  <a:ln w="6350">
                    <a:solidFill>
                      <a:schemeClr val="tx1">
                        <a:alpha val="50000"/>
                      </a:schemeClr>
                    </a:solidFill>
                  </a:ln>
                  <a:latin typeface="제주명조" panose="02000300000000000000" pitchFamily="2" charset="-127"/>
                  <a:ea typeface="제주명조" panose="02000300000000000000" pitchFamily="2" charset="-127"/>
                  <a:cs typeface="조선일보명조" panose="02030304000000000000" pitchFamily="18" charset="-127"/>
                </a:rPr>
                <a:t>Epochs : 130</a:t>
              </a:r>
            </a:p>
            <a:p>
              <a:r>
                <a:rPr lang="en-US" altLang="ko-KR" sz="1100" dirty="0" err="1">
                  <a:ln w="6350">
                    <a:solidFill>
                      <a:schemeClr val="tx1">
                        <a:alpha val="50000"/>
                      </a:schemeClr>
                    </a:solidFill>
                  </a:ln>
                  <a:latin typeface="제주명조" panose="02000300000000000000" pitchFamily="2" charset="-127"/>
                  <a:ea typeface="제주명조" panose="02000300000000000000" pitchFamily="2" charset="-127"/>
                  <a:cs typeface="조선일보명조" panose="02030304000000000000" pitchFamily="18" charset="-127"/>
                </a:rPr>
                <a:t>Nb_classes</a:t>
              </a:r>
              <a:r>
                <a:rPr lang="en-US" altLang="ko-KR" sz="1100" dirty="0">
                  <a:ln w="6350">
                    <a:solidFill>
                      <a:schemeClr val="tx1">
                        <a:alpha val="50000"/>
                      </a:schemeClr>
                    </a:solidFill>
                  </a:ln>
                  <a:latin typeface="제주명조" panose="02000300000000000000" pitchFamily="2" charset="-127"/>
                  <a:ea typeface="제주명조" panose="02000300000000000000" pitchFamily="2" charset="-127"/>
                  <a:cs typeface="조선일보명조" panose="02030304000000000000" pitchFamily="18" charset="-127"/>
                </a:rPr>
                <a:t> : 3</a:t>
              </a:r>
            </a:p>
            <a:p>
              <a:r>
                <a:rPr lang="en-US" altLang="ko-KR" sz="1100" dirty="0">
                  <a:ln w="6350">
                    <a:solidFill>
                      <a:schemeClr val="tx1">
                        <a:alpha val="50000"/>
                      </a:schemeClr>
                    </a:solidFill>
                  </a:ln>
                  <a:latin typeface="제주명조" panose="02000300000000000000" pitchFamily="2" charset="-127"/>
                  <a:ea typeface="제주명조" panose="02000300000000000000" pitchFamily="2" charset="-127"/>
                  <a:cs typeface="조선일보명조" panose="02030304000000000000" pitchFamily="18" charset="-127"/>
                </a:rPr>
                <a:t>Drop rate : 0.005</a:t>
              </a: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B8664F8D-B183-405F-879E-E017C420E4C1}"/>
                </a:ext>
              </a:extLst>
            </p:cNvPr>
            <p:cNvSpPr/>
            <p:nvPr/>
          </p:nvSpPr>
          <p:spPr>
            <a:xfrm>
              <a:off x="518867" y="3083754"/>
              <a:ext cx="2347128" cy="692359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en-US" altLang="ko-KR" sz="1400" b="1" dirty="0">
                  <a:ln w="6350">
                    <a:solidFill>
                      <a:schemeClr val="tx1">
                        <a:alpha val="50000"/>
                      </a:schemeClr>
                    </a:solidFill>
                  </a:ln>
                  <a:latin typeface="제주명조" panose="02000300000000000000" pitchFamily="2" charset="-127"/>
                  <a:ea typeface="제주명조" panose="02000300000000000000" pitchFamily="2" charset="-127"/>
                  <a:cs typeface="조선일보명조" panose="02030304000000000000" pitchFamily="18" charset="-127"/>
                </a:rPr>
                <a:t>- Layer</a:t>
              </a:r>
            </a:p>
            <a:p>
              <a:r>
                <a:rPr lang="en-US" altLang="ko-KR" sz="1100" dirty="0" err="1">
                  <a:ln w="6350">
                    <a:solidFill>
                      <a:schemeClr val="tx1">
                        <a:alpha val="50000"/>
                      </a:schemeClr>
                    </a:solidFill>
                  </a:ln>
                  <a:latin typeface="제주명조" panose="02000300000000000000" pitchFamily="2" charset="-127"/>
                  <a:ea typeface="제주명조" panose="02000300000000000000" pitchFamily="2" charset="-127"/>
                  <a:cs typeface="조선일보명조" panose="02030304000000000000" pitchFamily="18" charset="-127"/>
                </a:rPr>
                <a:t>Relu</a:t>
              </a:r>
              <a:r>
                <a:rPr lang="en-US" altLang="ko-KR" sz="1100" dirty="0">
                  <a:ln w="6350">
                    <a:solidFill>
                      <a:schemeClr val="tx1">
                        <a:alpha val="50000"/>
                      </a:schemeClr>
                    </a:solidFill>
                  </a:ln>
                  <a:latin typeface="제주명조" panose="02000300000000000000" pitchFamily="2" charset="-127"/>
                  <a:ea typeface="제주명조" panose="02000300000000000000" pitchFamily="2" charset="-127"/>
                  <a:cs typeface="조선일보명조" panose="02030304000000000000" pitchFamily="18" charset="-127"/>
                </a:rPr>
                <a:t> 4</a:t>
              </a:r>
              <a:r>
                <a:rPr lang="ko-KR" altLang="en-US" sz="1100" dirty="0">
                  <a:ln w="6350">
                    <a:solidFill>
                      <a:schemeClr val="tx1">
                        <a:alpha val="50000"/>
                      </a:schemeClr>
                    </a:solidFill>
                  </a:ln>
                  <a:latin typeface="제주명조" panose="02000300000000000000" pitchFamily="2" charset="-127"/>
                  <a:ea typeface="제주명조" panose="02000300000000000000" pitchFamily="2" charset="-127"/>
                  <a:cs typeface="조선일보명조" panose="02030304000000000000" pitchFamily="18" charset="-127"/>
                </a:rPr>
                <a:t>개</a:t>
              </a:r>
              <a:endParaRPr lang="en-US" altLang="ko-KR" sz="1100" dirty="0">
                <a:ln w="6350">
                  <a:solidFill>
                    <a:schemeClr val="tx1">
                      <a:alpha val="50000"/>
                    </a:schemeClr>
                  </a:solidFill>
                </a:ln>
                <a:latin typeface="제주명조" panose="02000300000000000000" pitchFamily="2" charset="-127"/>
                <a:ea typeface="제주명조" panose="02000300000000000000" pitchFamily="2" charset="-127"/>
                <a:cs typeface="조선일보명조" panose="02030304000000000000" pitchFamily="18" charset="-127"/>
              </a:endParaRPr>
            </a:p>
            <a:p>
              <a:r>
                <a:rPr lang="en-US" altLang="ko-KR" sz="1100" dirty="0" err="1">
                  <a:ln w="6350">
                    <a:solidFill>
                      <a:schemeClr val="tx1">
                        <a:alpha val="50000"/>
                      </a:schemeClr>
                    </a:solidFill>
                  </a:ln>
                  <a:latin typeface="제주명조" panose="02000300000000000000" pitchFamily="2" charset="-127"/>
                  <a:ea typeface="제주명조" panose="02000300000000000000" pitchFamily="2" charset="-127"/>
                  <a:cs typeface="조선일보명조" panose="02030304000000000000" pitchFamily="18" charset="-127"/>
                </a:rPr>
                <a:t>Softmax</a:t>
              </a:r>
              <a:r>
                <a:rPr lang="en-US" altLang="ko-KR" sz="1100" dirty="0">
                  <a:ln w="6350">
                    <a:solidFill>
                      <a:schemeClr val="tx1">
                        <a:alpha val="50000"/>
                      </a:schemeClr>
                    </a:solidFill>
                  </a:ln>
                  <a:latin typeface="제주명조" panose="02000300000000000000" pitchFamily="2" charset="-127"/>
                  <a:ea typeface="제주명조" panose="02000300000000000000" pitchFamily="2" charset="-127"/>
                  <a:cs typeface="조선일보명조" panose="02030304000000000000" pitchFamily="18" charset="-127"/>
                </a:rPr>
                <a:t> 1</a:t>
              </a:r>
              <a:r>
                <a:rPr lang="ko-KR" altLang="en-US" sz="1100" dirty="0">
                  <a:ln w="6350">
                    <a:solidFill>
                      <a:schemeClr val="tx1">
                        <a:alpha val="50000"/>
                      </a:schemeClr>
                    </a:solidFill>
                  </a:ln>
                  <a:latin typeface="제주명조" panose="02000300000000000000" pitchFamily="2" charset="-127"/>
                  <a:ea typeface="제주명조" panose="02000300000000000000" pitchFamily="2" charset="-127"/>
                  <a:cs typeface="조선일보명조" panose="02030304000000000000" pitchFamily="18" charset="-127"/>
                </a:rPr>
                <a:t>개</a:t>
              </a:r>
              <a:endParaRPr lang="en-US" altLang="ko-KR" sz="1100" dirty="0">
                <a:ln w="6350">
                  <a:solidFill>
                    <a:schemeClr val="tx1">
                      <a:alpha val="50000"/>
                    </a:schemeClr>
                  </a:solidFill>
                </a:ln>
                <a:latin typeface="제주명조" panose="02000300000000000000" pitchFamily="2" charset="-127"/>
                <a:ea typeface="제주명조" panose="02000300000000000000" pitchFamily="2" charset="-127"/>
                <a:cs typeface="조선일보명조" panose="02030304000000000000" pitchFamily="18" charset="-127"/>
              </a:endParaRPr>
            </a:p>
            <a:p>
              <a:r>
                <a:rPr lang="en-US" altLang="ko-KR" sz="1100" dirty="0">
                  <a:ln w="6350">
                    <a:solidFill>
                      <a:schemeClr val="tx1">
                        <a:alpha val="50000"/>
                      </a:schemeClr>
                    </a:solidFill>
                  </a:ln>
                  <a:latin typeface="제주명조" panose="02000300000000000000" pitchFamily="2" charset="-127"/>
                  <a:ea typeface="제주명조" panose="02000300000000000000" pitchFamily="2" charset="-127"/>
                  <a:cs typeface="조선일보명조" panose="02030304000000000000" pitchFamily="18" charset="-127"/>
                </a:rPr>
                <a:t>Optimizer = Adam </a:t>
              </a:r>
              <a:r>
                <a:rPr lang="ko-KR" altLang="en-US" sz="1100" dirty="0">
                  <a:ln w="6350">
                    <a:solidFill>
                      <a:schemeClr val="tx1">
                        <a:alpha val="50000"/>
                      </a:schemeClr>
                    </a:solidFill>
                  </a:ln>
                  <a:latin typeface="제주명조" panose="02000300000000000000" pitchFamily="2" charset="-127"/>
                  <a:ea typeface="제주명조" panose="02000300000000000000" pitchFamily="2" charset="-127"/>
                  <a:cs typeface="조선일보명조" panose="02030304000000000000" pitchFamily="18" charset="-127"/>
                </a:rPr>
                <a:t>사용</a:t>
              </a:r>
              <a:endParaRPr lang="en-US" altLang="ko-KR" sz="1100" dirty="0">
                <a:ln w="6350">
                  <a:solidFill>
                    <a:schemeClr val="tx1">
                      <a:alpha val="50000"/>
                    </a:schemeClr>
                  </a:solidFill>
                </a:ln>
                <a:latin typeface="제주명조" panose="02000300000000000000" pitchFamily="2" charset="-127"/>
                <a:ea typeface="제주명조" panose="02000300000000000000" pitchFamily="2" charset="-127"/>
                <a:cs typeface="조선일보명조" panose="02030304000000000000" pitchFamily="18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60E89CD-4B74-44B4-A2C4-4D583BAFB680}"/>
              </a:ext>
            </a:extLst>
          </p:cNvPr>
          <p:cNvSpPr txBox="1"/>
          <p:nvPr/>
        </p:nvSpPr>
        <p:spPr>
          <a:xfrm>
            <a:off x="672172" y="1921458"/>
            <a:ext cx="2143550" cy="1424621"/>
          </a:xfrm>
          <a:prstGeom prst="rect">
            <a:avLst/>
          </a:prstGeom>
          <a:solidFill>
            <a:srgbClr val="D6DCE5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>
                <a:ln w="12700">
                  <a:solidFill>
                    <a:schemeClr val="tx1">
                      <a:alpha val="70000"/>
                    </a:schemeClr>
                  </a:solidFill>
                </a:ln>
                <a:latin typeface="제주명조" panose="02000300000000000000" pitchFamily="2" charset="-127"/>
                <a:ea typeface="제주명조" panose="02000300000000000000" pitchFamily="2" charset="-127"/>
                <a:cs typeface="조선일보명조" panose="02030304000000000000" pitchFamily="18" charset="-127"/>
              </a:rPr>
              <a:t>[Input Data </a:t>
            </a:r>
            <a:r>
              <a:rPr lang="ko-KR" altLang="en-US" sz="1100" dirty="0">
                <a:ln w="12700">
                  <a:solidFill>
                    <a:schemeClr val="tx1">
                      <a:alpha val="70000"/>
                    </a:schemeClr>
                  </a:solidFill>
                </a:ln>
                <a:latin typeface="제주명조" panose="02000300000000000000" pitchFamily="2" charset="-127"/>
                <a:ea typeface="제주명조" panose="02000300000000000000" pitchFamily="2" charset="-127"/>
                <a:cs typeface="조선일보명조" panose="02030304000000000000" pitchFamily="18" charset="-127"/>
              </a:rPr>
              <a:t>정보</a:t>
            </a:r>
            <a:r>
              <a:rPr lang="en-US" altLang="ko-KR" sz="1100" dirty="0">
                <a:ln w="12700">
                  <a:solidFill>
                    <a:schemeClr val="tx1">
                      <a:alpha val="70000"/>
                    </a:schemeClr>
                  </a:solidFill>
                </a:ln>
                <a:latin typeface="제주명조" panose="02000300000000000000" pitchFamily="2" charset="-127"/>
                <a:ea typeface="제주명조" panose="02000300000000000000" pitchFamily="2" charset="-127"/>
                <a:cs typeface="조선일보명조" panose="02030304000000000000" pitchFamily="18" charset="-127"/>
              </a:rPr>
              <a:t>]</a:t>
            </a:r>
          </a:p>
          <a:p>
            <a:pPr>
              <a:lnSpc>
                <a:spcPct val="150000"/>
              </a:lnSpc>
            </a:pPr>
            <a:endParaRPr lang="en-US" altLang="ko-KR" sz="400" dirty="0">
              <a:ln w="6350">
                <a:solidFill>
                  <a:schemeClr val="tx1">
                    <a:alpha val="50000"/>
                  </a:schemeClr>
                </a:solidFill>
              </a:ln>
              <a:latin typeface="제주명조" panose="02000300000000000000" pitchFamily="2" charset="-127"/>
              <a:ea typeface="제주명조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ln w="6350">
                  <a:solidFill>
                    <a:schemeClr val="tx1">
                      <a:alpha val="50000"/>
                    </a:schemeClr>
                  </a:solidFill>
                </a:ln>
                <a:latin typeface="제주명조" panose="02000300000000000000" pitchFamily="2" charset="-127"/>
                <a:ea typeface="제주명조" panose="02000300000000000000" pitchFamily="2" charset="-127"/>
              </a:rPr>
              <a:t>Data </a:t>
            </a:r>
            <a:r>
              <a:rPr lang="ko-KR" altLang="en-US" sz="1100" dirty="0">
                <a:ln w="6350">
                  <a:solidFill>
                    <a:schemeClr val="tx1">
                      <a:alpha val="50000"/>
                    </a:schemeClr>
                  </a:solidFill>
                </a:ln>
                <a:latin typeface="제주명조" panose="02000300000000000000" pitchFamily="2" charset="-127"/>
                <a:ea typeface="제주명조" panose="02000300000000000000" pitchFamily="2" charset="-127"/>
              </a:rPr>
              <a:t>수 </a:t>
            </a:r>
            <a:r>
              <a:rPr lang="en-US" altLang="ko-KR" sz="1100" dirty="0">
                <a:ln w="6350">
                  <a:solidFill>
                    <a:schemeClr val="tx1">
                      <a:alpha val="50000"/>
                    </a:schemeClr>
                  </a:solidFill>
                </a:ln>
                <a:latin typeface="제주명조" panose="02000300000000000000" pitchFamily="2" charset="-127"/>
                <a:ea typeface="제주명조" panose="02000300000000000000" pitchFamily="2" charset="-127"/>
              </a:rPr>
              <a:t>: </a:t>
            </a:r>
            <a:r>
              <a:rPr lang="ko-KR" altLang="en-US" sz="1100" dirty="0">
                <a:ln w="6350">
                  <a:solidFill>
                    <a:schemeClr val="tx1">
                      <a:alpha val="50000"/>
                    </a:schemeClr>
                  </a:solidFill>
                </a:ln>
                <a:latin typeface="제주명조" panose="02000300000000000000" pitchFamily="2" charset="-127"/>
                <a:ea typeface="제주명조" panose="02000300000000000000" pitchFamily="2" charset="-127"/>
              </a:rPr>
              <a:t>총 </a:t>
            </a:r>
            <a:r>
              <a:rPr lang="en-US" altLang="ko-KR" sz="1100" dirty="0">
                <a:ln w="6350">
                  <a:solidFill>
                    <a:schemeClr val="tx1">
                      <a:alpha val="50000"/>
                    </a:schemeClr>
                  </a:solidFill>
                </a:ln>
                <a:latin typeface="제주명조" panose="02000300000000000000" pitchFamily="2" charset="-127"/>
                <a:ea typeface="제주명조" panose="02000300000000000000" pitchFamily="2" charset="-127"/>
              </a:rPr>
              <a:t>2796</a:t>
            </a:r>
            <a:r>
              <a:rPr lang="ko-KR" altLang="en-US" sz="1100" dirty="0">
                <a:ln w="6350">
                  <a:solidFill>
                    <a:schemeClr val="tx1">
                      <a:alpha val="50000"/>
                    </a:schemeClr>
                  </a:solidFill>
                </a:ln>
                <a:latin typeface="제주명조" panose="02000300000000000000" pitchFamily="2" charset="-127"/>
                <a:ea typeface="제주명조" panose="02000300000000000000" pitchFamily="2" charset="-127"/>
              </a:rPr>
              <a:t>개</a:t>
            </a:r>
            <a:endParaRPr lang="en-US" altLang="ko-KR" sz="1100" dirty="0">
              <a:ln w="6350">
                <a:solidFill>
                  <a:schemeClr val="tx1">
                    <a:alpha val="50000"/>
                  </a:schemeClr>
                </a:solidFill>
              </a:ln>
              <a:latin typeface="제주명조" panose="02000300000000000000" pitchFamily="2" charset="-127"/>
              <a:ea typeface="제주명조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ln w="6350">
                  <a:solidFill>
                    <a:schemeClr val="tx1">
                      <a:alpha val="50000"/>
                    </a:schemeClr>
                  </a:solidFill>
                </a:ln>
                <a:latin typeface="제주명조" panose="02000300000000000000" pitchFamily="2" charset="-127"/>
                <a:ea typeface="제주명조" panose="02000300000000000000" pitchFamily="2" charset="-127"/>
              </a:rPr>
              <a:t>Feature </a:t>
            </a:r>
            <a:r>
              <a:rPr lang="ko-KR" altLang="en-US" sz="1100" dirty="0">
                <a:ln w="6350">
                  <a:solidFill>
                    <a:schemeClr val="tx1">
                      <a:alpha val="50000"/>
                    </a:schemeClr>
                  </a:solidFill>
                </a:ln>
                <a:latin typeface="제주명조" panose="02000300000000000000" pitchFamily="2" charset="-127"/>
                <a:ea typeface="제주명조" panose="02000300000000000000" pitchFamily="2" charset="-127"/>
              </a:rPr>
              <a:t>수 </a:t>
            </a:r>
            <a:r>
              <a:rPr lang="en-US" altLang="ko-KR" sz="1100" dirty="0">
                <a:ln w="6350">
                  <a:solidFill>
                    <a:schemeClr val="tx1">
                      <a:alpha val="50000"/>
                    </a:schemeClr>
                  </a:solidFill>
                </a:ln>
                <a:latin typeface="제주명조" panose="02000300000000000000" pitchFamily="2" charset="-127"/>
                <a:ea typeface="제주명조" panose="02000300000000000000" pitchFamily="2" charset="-127"/>
              </a:rPr>
              <a:t>: 6</a:t>
            </a:r>
            <a:r>
              <a:rPr lang="ko-KR" altLang="en-US" sz="1100" dirty="0">
                <a:ln w="6350">
                  <a:solidFill>
                    <a:schemeClr val="tx1">
                      <a:alpha val="50000"/>
                    </a:schemeClr>
                  </a:solidFill>
                </a:ln>
                <a:latin typeface="제주명조" panose="02000300000000000000" pitchFamily="2" charset="-127"/>
                <a:ea typeface="제주명조" panose="02000300000000000000" pitchFamily="2" charset="-127"/>
              </a:rPr>
              <a:t>개</a:t>
            </a:r>
            <a:endParaRPr lang="en-US" altLang="ko-KR" sz="1100" dirty="0">
              <a:ln w="6350">
                <a:solidFill>
                  <a:schemeClr val="tx1">
                    <a:alpha val="50000"/>
                  </a:schemeClr>
                </a:solidFill>
              </a:ln>
              <a:latin typeface="제주명조" panose="02000300000000000000" pitchFamily="2" charset="-127"/>
              <a:ea typeface="제주명조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ln w="6350">
                  <a:solidFill>
                    <a:schemeClr val="tx1">
                      <a:alpha val="50000"/>
                    </a:schemeClr>
                  </a:solidFill>
                </a:ln>
                <a:latin typeface="제주명조" panose="02000300000000000000" pitchFamily="2" charset="-127"/>
                <a:ea typeface="제주명조" panose="02000300000000000000" pitchFamily="2" charset="-127"/>
              </a:rPr>
              <a:t>Label </a:t>
            </a:r>
            <a:r>
              <a:rPr lang="ko-KR" altLang="en-US" sz="1100" dirty="0">
                <a:ln w="6350">
                  <a:solidFill>
                    <a:schemeClr val="tx1">
                      <a:alpha val="50000"/>
                    </a:schemeClr>
                  </a:solidFill>
                </a:ln>
                <a:latin typeface="제주명조" panose="02000300000000000000" pitchFamily="2" charset="-127"/>
                <a:ea typeface="제주명조" panose="02000300000000000000" pitchFamily="2" charset="-127"/>
              </a:rPr>
              <a:t>수 </a:t>
            </a:r>
            <a:r>
              <a:rPr lang="en-US" altLang="ko-KR" sz="1100" dirty="0">
                <a:ln w="6350">
                  <a:solidFill>
                    <a:schemeClr val="tx1">
                      <a:alpha val="50000"/>
                    </a:schemeClr>
                  </a:solidFill>
                </a:ln>
                <a:latin typeface="제주명조" panose="02000300000000000000" pitchFamily="2" charset="-127"/>
                <a:ea typeface="제주명조" panose="02000300000000000000" pitchFamily="2" charset="-127"/>
              </a:rPr>
              <a:t>: 3</a:t>
            </a:r>
            <a:r>
              <a:rPr lang="ko-KR" altLang="en-US" sz="1100" dirty="0">
                <a:ln w="6350">
                  <a:solidFill>
                    <a:schemeClr val="tx1">
                      <a:alpha val="50000"/>
                    </a:schemeClr>
                  </a:solidFill>
                </a:ln>
                <a:latin typeface="제주명조" panose="02000300000000000000" pitchFamily="2" charset="-127"/>
                <a:ea typeface="제주명조" panose="02000300000000000000" pitchFamily="2" charset="-127"/>
              </a:rPr>
              <a:t>개</a:t>
            </a:r>
            <a:endParaRPr lang="en-US" altLang="ko-KR" sz="1100" dirty="0">
              <a:ln w="6350">
                <a:solidFill>
                  <a:schemeClr val="tx1">
                    <a:alpha val="50000"/>
                  </a:schemeClr>
                </a:solidFill>
              </a:ln>
              <a:latin typeface="제주명조" panose="02000300000000000000" pitchFamily="2" charset="-127"/>
              <a:ea typeface="제주명조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ln w="6350">
                  <a:solidFill>
                    <a:schemeClr val="tx1">
                      <a:alpha val="50000"/>
                    </a:schemeClr>
                  </a:solidFill>
                </a:ln>
                <a:latin typeface="제주명조" panose="02000300000000000000" pitchFamily="2" charset="-127"/>
                <a:ea typeface="제주명조" panose="02000300000000000000" pitchFamily="2" charset="-127"/>
              </a:rPr>
              <a:t>Train Data : Test Data = 7:3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46BEC7A9-F3FF-455D-82A8-F81E8B85418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033196" y="2043681"/>
            <a:ext cx="4256666" cy="3361002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B6559E67-9A63-4854-AA79-0E5249FFA6AC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7369857" y="2043681"/>
            <a:ext cx="4076570" cy="36784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F644593-639A-4941-9FA1-45CBC8D28D37}"/>
              </a:ext>
            </a:extLst>
          </p:cNvPr>
          <p:cNvSpPr txBox="1"/>
          <p:nvPr/>
        </p:nvSpPr>
        <p:spPr>
          <a:xfrm>
            <a:off x="1242875" y="356521"/>
            <a:ext cx="42351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제주고딕" panose="02000300000000000000" pitchFamily="2" charset="-127"/>
                <a:ea typeface="제주고딕" panose="02000300000000000000" pitchFamily="2" charset="-127"/>
              </a:rPr>
              <a:t>5. 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제주고딕" panose="02000300000000000000" pitchFamily="2" charset="-127"/>
                <a:ea typeface="제주고딕" panose="02000300000000000000" pitchFamily="2" charset="-127"/>
              </a:rPr>
              <a:t>딥러닝</a:t>
            </a:r>
          </a:p>
        </p:txBody>
      </p:sp>
      <p:sp>
        <p:nvSpPr>
          <p:cNvPr id="9" name="부제목 2">
            <a:extLst>
              <a:ext uri="{FF2B5EF4-FFF2-40B4-BE49-F238E27FC236}">
                <a16:creationId xmlns:a16="http://schemas.microsoft.com/office/drawing/2014/main" id="{EEDAA4A9-0BE9-4BAC-8F36-471BEACD2A00}"/>
              </a:ext>
            </a:extLst>
          </p:cNvPr>
          <p:cNvSpPr txBox="1">
            <a:spLocks/>
          </p:cNvSpPr>
          <p:nvPr/>
        </p:nvSpPr>
        <p:spPr>
          <a:xfrm>
            <a:off x="4222999" y="5929016"/>
            <a:ext cx="1877060" cy="3180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200" dirty="0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</a:rPr>
              <a:t>[</a:t>
            </a:r>
            <a:r>
              <a:rPr lang="ko-KR" altLang="en-US" sz="1200" dirty="0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</a:rPr>
              <a:t>딥러닝 학습</a:t>
            </a:r>
            <a:r>
              <a:rPr lang="en-US" altLang="ko-KR" sz="1200" dirty="0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</a:rPr>
              <a:t>]</a:t>
            </a:r>
            <a:endParaRPr lang="ko-KR" altLang="en-US" sz="1200" dirty="0">
              <a:latin typeface="제주명조" panose="02000300000000000000" pitchFamily="2" charset="-127"/>
              <a:ea typeface="제주명조" panose="02000300000000000000" pitchFamily="2" charset="-127"/>
              <a:cs typeface="+mj-cs"/>
            </a:endParaRPr>
          </a:p>
        </p:txBody>
      </p:sp>
      <p:sp>
        <p:nvSpPr>
          <p:cNvPr id="25" name="부제목 2">
            <a:extLst>
              <a:ext uri="{FF2B5EF4-FFF2-40B4-BE49-F238E27FC236}">
                <a16:creationId xmlns:a16="http://schemas.microsoft.com/office/drawing/2014/main" id="{3DCA0F55-364E-46FB-8AD8-F15E0A5A92BB}"/>
              </a:ext>
            </a:extLst>
          </p:cNvPr>
          <p:cNvSpPr txBox="1">
            <a:spLocks/>
          </p:cNvSpPr>
          <p:nvPr/>
        </p:nvSpPr>
        <p:spPr>
          <a:xfrm>
            <a:off x="8764473" y="5929016"/>
            <a:ext cx="1877060" cy="3180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200" dirty="0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</a:rPr>
              <a:t>[Validation</a:t>
            </a:r>
            <a:r>
              <a:rPr lang="ko-KR" altLang="en-US" sz="1200" dirty="0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</a:rPr>
              <a:t> 그래프 출력</a:t>
            </a:r>
            <a:r>
              <a:rPr lang="en-US" altLang="ko-KR" sz="1200" dirty="0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</a:rPr>
              <a:t>]</a:t>
            </a:r>
            <a:endParaRPr lang="ko-KR" altLang="en-US" sz="1200" dirty="0">
              <a:latin typeface="제주명조" panose="02000300000000000000" pitchFamily="2" charset="-127"/>
              <a:ea typeface="제주명조" panose="02000300000000000000" pitchFamily="2" charset="-127"/>
              <a:cs typeface="+mj-cs"/>
            </a:endParaRPr>
          </a:p>
        </p:txBody>
      </p:sp>
      <p:sp>
        <p:nvSpPr>
          <p:cNvPr id="10" name="부제목 2">
            <a:extLst>
              <a:ext uri="{FF2B5EF4-FFF2-40B4-BE49-F238E27FC236}">
                <a16:creationId xmlns:a16="http://schemas.microsoft.com/office/drawing/2014/main" id="{3CBFC6BA-F4B0-4964-9CAD-9A28AD565BB4}"/>
              </a:ext>
            </a:extLst>
          </p:cNvPr>
          <p:cNvSpPr txBox="1">
            <a:spLocks/>
          </p:cNvSpPr>
          <p:nvPr/>
        </p:nvSpPr>
        <p:spPr>
          <a:xfrm>
            <a:off x="698306" y="1480886"/>
            <a:ext cx="7049386" cy="6367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400" dirty="0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</a:rPr>
              <a:t>Drop out</a:t>
            </a:r>
            <a:r>
              <a:rPr lang="ko-KR" altLang="en-US" sz="1400" dirty="0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</a:rPr>
              <a:t>을 사용한 </a:t>
            </a:r>
            <a:r>
              <a:rPr lang="en-US" altLang="ko-KR" sz="1400" dirty="0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</a:rPr>
              <a:t>Neural Network</a:t>
            </a:r>
            <a:br>
              <a:rPr lang="en-US" altLang="ko-KR" sz="1400" dirty="0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</a:rPr>
            </a:br>
            <a:r>
              <a:rPr lang="en-US" altLang="ko-KR" sz="1050" dirty="0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</a:rPr>
              <a:t>(</a:t>
            </a:r>
            <a:r>
              <a:rPr lang="ko-KR" altLang="en-US" sz="1050" dirty="0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</a:rPr>
              <a:t>실행 환경 </a:t>
            </a:r>
            <a:r>
              <a:rPr lang="en-US" altLang="ko-KR" sz="1050" dirty="0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</a:rPr>
              <a:t>: </a:t>
            </a:r>
            <a:r>
              <a:rPr lang="ko-KR" altLang="en-US" sz="1050" dirty="0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</a:rPr>
              <a:t>구글 </a:t>
            </a:r>
            <a:r>
              <a:rPr lang="en-US" altLang="ko-KR" sz="1050" dirty="0" err="1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</a:rPr>
              <a:t>colab</a:t>
            </a:r>
            <a:r>
              <a:rPr lang="en-US" altLang="ko-KR" sz="1050" dirty="0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</a:rPr>
              <a:t>)</a:t>
            </a:r>
            <a:endParaRPr lang="ko-KR" altLang="en-US" sz="1400" dirty="0">
              <a:latin typeface="제주명조" panose="02000300000000000000" pitchFamily="2" charset="-127"/>
              <a:ea typeface="제주명조" panose="02000300000000000000" pitchFamily="2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4494498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658A4CAE-B70B-45B7-8CAB-A6922FA81B97}"/>
              </a:ext>
            </a:extLst>
          </p:cNvPr>
          <p:cNvSpPr/>
          <p:nvPr/>
        </p:nvSpPr>
        <p:spPr>
          <a:xfrm>
            <a:off x="745573" y="1666701"/>
            <a:ext cx="6407224" cy="271054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제주고딕" panose="02000300000000000000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8BF8EFC-DF8E-403D-8B42-86B735737EA3}"/>
              </a:ext>
            </a:extLst>
          </p:cNvPr>
          <p:cNvSpPr/>
          <p:nvPr/>
        </p:nvSpPr>
        <p:spPr>
          <a:xfrm>
            <a:off x="9367007" y="377702"/>
            <a:ext cx="2834137" cy="14204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540CB4E-63F3-4344-A92C-3A4347D0CEAA}"/>
              </a:ext>
            </a:extLst>
          </p:cNvPr>
          <p:cNvSpPr/>
          <p:nvPr/>
        </p:nvSpPr>
        <p:spPr>
          <a:xfrm>
            <a:off x="10080239" y="593042"/>
            <a:ext cx="2120905" cy="14204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1BD8FA6-4078-42F1-85FC-969A16FD28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310" y="243959"/>
            <a:ext cx="829565" cy="721024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92207CE6-CA42-4F47-B8D2-994804A7E261}"/>
              </a:ext>
            </a:extLst>
          </p:cNvPr>
          <p:cNvSpPr/>
          <p:nvPr/>
        </p:nvSpPr>
        <p:spPr>
          <a:xfrm>
            <a:off x="458680" y="1056443"/>
            <a:ext cx="11274640" cy="5335479"/>
          </a:xfrm>
          <a:prstGeom prst="rect">
            <a:avLst/>
          </a:prstGeom>
          <a:noFill/>
          <a:ln w="57150">
            <a:solidFill>
              <a:srgbClr val="807F8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B4FD254-9C36-43F1-8743-9982A825EE53}"/>
              </a:ext>
            </a:extLst>
          </p:cNvPr>
          <p:cNvSpPr/>
          <p:nvPr/>
        </p:nvSpPr>
        <p:spPr>
          <a:xfrm>
            <a:off x="9256295" y="6567423"/>
            <a:ext cx="293570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제주명조" panose="02000300000000000000" pitchFamily="2" charset="-127"/>
                <a:ea typeface="제주명조" panose="02000300000000000000" pitchFamily="2" charset="-127"/>
              </a:rPr>
              <a:t>엔지니어링 </a:t>
            </a:r>
            <a:r>
              <a:rPr lang="en-US" altLang="ko-KR" sz="1400" dirty="0">
                <a:latin typeface="제주명조" panose="02000300000000000000" pitchFamily="2" charset="-127"/>
                <a:ea typeface="제주명조" panose="02000300000000000000" pitchFamily="2" charset="-127"/>
              </a:rPr>
              <a:t>DB </a:t>
            </a:r>
            <a:r>
              <a:rPr lang="ko-KR" altLang="en-US" sz="1400" dirty="0">
                <a:latin typeface="제주명조" panose="02000300000000000000" pitchFamily="2" charset="-127"/>
                <a:ea typeface="제주명조" panose="02000300000000000000" pitchFamily="2" charset="-127"/>
              </a:rPr>
              <a:t>및 실습 </a:t>
            </a:r>
            <a:r>
              <a:rPr lang="en-US" altLang="ko-KR" sz="1400" dirty="0">
                <a:latin typeface="제주명조" panose="02000300000000000000" pitchFamily="2" charset="-127"/>
                <a:ea typeface="제주명조" panose="02000300000000000000" pitchFamily="2" charset="-127"/>
              </a:rPr>
              <a:t>Project 2</a:t>
            </a:r>
            <a:r>
              <a:rPr lang="ko-KR" altLang="en-US" sz="1400" dirty="0">
                <a:latin typeface="제주명조" panose="02000300000000000000" pitchFamily="2" charset="-127"/>
                <a:ea typeface="제주명조" panose="02000300000000000000" pitchFamily="2" charset="-127"/>
              </a:rPr>
              <a:t>조</a:t>
            </a:r>
            <a:endParaRPr lang="ko-KR" altLang="en-US" sz="1400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0BD9FBD8-3939-47B8-A840-6237B37D2417}"/>
              </a:ext>
            </a:extLst>
          </p:cNvPr>
          <p:cNvSpPr/>
          <p:nvPr/>
        </p:nvSpPr>
        <p:spPr>
          <a:xfrm>
            <a:off x="586347" y="1223694"/>
            <a:ext cx="161041" cy="246726"/>
          </a:xfrm>
          <a:prstGeom prst="rect">
            <a:avLst/>
          </a:prstGeom>
          <a:solidFill>
            <a:srgbClr val="0042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BFAA263-308A-40C4-A1DF-9A67763294DB}"/>
              </a:ext>
            </a:extLst>
          </p:cNvPr>
          <p:cNvCxnSpPr>
            <a:cxnSpLocks/>
          </p:cNvCxnSpPr>
          <p:nvPr/>
        </p:nvCxnSpPr>
        <p:spPr>
          <a:xfrm>
            <a:off x="1278604" y="861327"/>
            <a:ext cx="8859965" cy="19615"/>
          </a:xfrm>
          <a:prstGeom prst="line">
            <a:avLst/>
          </a:prstGeom>
          <a:ln w="285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1576B72-A50E-412A-928A-AC97C9EB6369}"/>
              </a:ext>
            </a:extLst>
          </p:cNvPr>
          <p:cNvSpPr txBox="1"/>
          <p:nvPr/>
        </p:nvSpPr>
        <p:spPr>
          <a:xfrm>
            <a:off x="745573" y="1119238"/>
            <a:ext cx="42351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제주고딕" panose="02000300000000000000" pitchFamily="2" charset="-127"/>
                <a:ea typeface="제주고딕" panose="02000300000000000000" pitchFamily="2" charset="-127"/>
              </a:rPr>
              <a:t>딥러닝 학습 결과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FAF436-3840-46CA-955C-F7C5A87CBBD1}"/>
              </a:ext>
            </a:extLst>
          </p:cNvPr>
          <p:cNvSpPr txBox="1"/>
          <p:nvPr/>
        </p:nvSpPr>
        <p:spPr>
          <a:xfrm>
            <a:off x="1242875" y="356521"/>
            <a:ext cx="42351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제주고딕" panose="02000300000000000000" pitchFamily="2" charset="-127"/>
                <a:ea typeface="제주고딕" panose="02000300000000000000" pitchFamily="2" charset="-127"/>
              </a:rPr>
              <a:t>5. 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제주고딕" panose="02000300000000000000" pitchFamily="2" charset="-127"/>
                <a:ea typeface="제주고딕" panose="02000300000000000000" pitchFamily="2" charset="-127"/>
              </a:rPr>
              <a:t>딥러닝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0BCCDB0-8F45-4036-9D4C-6ADA7B638F7A}"/>
              </a:ext>
            </a:extLst>
          </p:cNvPr>
          <p:cNvSpPr/>
          <p:nvPr/>
        </p:nvSpPr>
        <p:spPr>
          <a:xfrm>
            <a:off x="1653281" y="3864226"/>
            <a:ext cx="354628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ln w="6350">
                  <a:solidFill>
                    <a:schemeClr val="tx1">
                      <a:alpha val="50000"/>
                    </a:schemeClr>
                  </a:solidFill>
                </a:ln>
                <a:latin typeface="제주명조" panose="02000300000000000000" pitchFamily="2" charset="-127"/>
                <a:ea typeface="제주명조" panose="02000300000000000000" pitchFamily="2" charset="-127"/>
                <a:cs typeface="조선일보명조" panose="02030304000000000000" pitchFamily="18" charset="-127"/>
                <a:sym typeface="Wingdings" panose="05000000000000000000" pitchFamily="2" charset="2"/>
              </a:rPr>
              <a:t>[Validation loss]</a:t>
            </a:r>
            <a:endParaRPr lang="en-US" altLang="ko-KR" sz="1200" dirty="0">
              <a:ln w="6350">
                <a:solidFill>
                  <a:schemeClr val="tx1">
                    <a:alpha val="50000"/>
                  </a:schemeClr>
                </a:solidFill>
              </a:ln>
              <a:latin typeface="제주명조" panose="02000300000000000000" pitchFamily="2" charset="-127"/>
              <a:ea typeface="제주명조" panose="02000300000000000000" pitchFamily="2" charset="-127"/>
              <a:cs typeface="조선일보명조" panose="02030304000000000000" pitchFamily="18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A3D7798-88BA-49E0-8120-9DDA0B5C2A63}"/>
              </a:ext>
            </a:extLst>
          </p:cNvPr>
          <p:cNvSpPr/>
          <p:nvPr/>
        </p:nvSpPr>
        <p:spPr>
          <a:xfrm>
            <a:off x="4510549" y="3844850"/>
            <a:ext cx="354628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ln w="6350">
                  <a:solidFill>
                    <a:schemeClr val="tx1">
                      <a:alpha val="50000"/>
                    </a:schemeClr>
                  </a:solidFill>
                </a:ln>
                <a:latin typeface="제주명조" panose="02000300000000000000" pitchFamily="2" charset="-127"/>
                <a:ea typeface="제주명조" panose="02000300000000000000" pitchFamily="2" charset="-127"/>
                <a:cs typeface="조선일보명조" panose="02030304000000000000" pitchFamily="18" charset="-127"/>
                <a:sym typeface="Wingdings" panose="05000000000000000000" pitchFamily="2" charset="2"/>
              </a:rPr>
              <a:t>[Validation accuracy]</a:t>
            </a:r>
            <a:endParaRPr lang="en-US" altLang="ko-KR" sz="1200" dirty="0">
              <a:ln w="6350">
                <a:solidFill>
                  <a:schemeClr val="tx1">
                    <a:alpha val="50000"/>
                  </a:schemeClr>
                </a:solidFill>
              </a:ln>
              <a:latin typeface="제주명조" panose="02000300000000000000" pitchFamily="2" charset="-127"/>
              <a:ea typeface="제주명조" panose="02000300000000000000" pitchFamily="2" charset="-127"/>
              <a:cs typeface="조선일보명조" panose="02030304000000000000" pitchFamily="18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E7BC87C5-F73E-4559-9920-E45E50C725C9}"/>
              </a:ext>
            </a:extLst>
          </p:cNvPr>
          <p:cNvSpPr/>
          <p:nvPr/>
        </p:nvSpPr>
        <p:spPr>
          <a:xfrm>
            <a:off x="8810407" y="4300459"/>
            <a:ext cx="354628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ln w="6350">
                  <a:solidFill>
                    <a:schemeClr val="tx1">
                      <a:alpha val="50000"/>
                    </a:schemeClr>
                  </a:solidFill>
                </a:ln>
                <a:latin typeface="제주명조" panose="02000300000000000000" pitchFamily="2" charset="-127"/>
                <a:ea typeface="제주명조" panose="02000300000000000000" pitchFamily="2" charset="-127"/>
                <a:cs typeface="조선일보명조" panose="02030304000000000000" pitchFamily="18" charset="-127"/>
                <a:sym typeface="Wingdings" panose="05000000000000000000" pitchFamily="2" charset="2"/>
              </a:rPr>
              <a:t>[Train </a:t>
            </a:r>
            <a:r>
              <a:rPr lang="ko-KR" altLang="en-US" sz="1200" dirty="0">
                <a:ln w="6350">
                  <a:solidFill>
                    <a:schemeClr val="tx1">
                      <a:alpha val="50000"/>
                    </a:schemeClr>
                  </a:solidFill>
                </a:ln>
                <a:latin typeface="제주명조" panose="02000300000000000000" pitchFamily="2" charset="-127"/>
                <a:ea typeface="제주명조" panose="02000300000000000000" pitchFamily="2" charset="-127"/>
                <a:cs typeface="조선일보명조" panose="02030304000000000000" pitchFamily="18" charset="-127"/>
                <a:sym typeface="Wingdings" panose="05000000000000000000" pitchFamily="2" charset="2"/>
              </a:rPr>
              <a:t>결과</a:t>
            </a:r>
            <a:r>
              <a:rPr lang="en-US" altLang="ko-KR" sz="1200" dirty="0">
                <a:ln w="6350">
                  <a:solidFill>
                    <a:schemeClr val="tx1">
                      <a:alpha val="50000"/>
                    </a:schemeClr>
                  </a:solidFill>
                </a:ln>
                <a:latin typeface="제주명조" panose="02000300000000000000" pitchFamily="2" charset="-127"/>
                <a:ea typeface="제주명조" panose="02000300000000000000" pitchFamily="2" charset="-127"/>
                <a:cs typeface="조선일보명조" panose="02030304000000000000" pitchFamily="18" charset="-127"/>
                <a:sym typeface="Wingdings" panose="05000000000000000000" pitchFamily="2" charset="2"/>
              </a:rPr>
              <a:t>]</a:t>
            </a:r>
            <a:endParaRPr lang="en-US" altLang="ko-KR" sz="1200" dirty="0">
              <a:ln w="6350">
                <a:solidFill>
                  <a:schemeClr val="tx1">
                    <a:alpha val="50000"/>
                  </a:schemeClr>
                </a:solidFill>
              </a:ln>
              <a:latin typeface="제주명조" panose="02000300000000000000" pitchFamily="2" charset="-127"/>
              <a:ea typeface="제주명조" panose="02000300000000000000" pitchFamily="2" charset="-127"/>
              <a:cs typeface="조선일보명조" panose="02030304000000000000" pitchFamily="18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7DF4951F-81E2-4740-B612-DCC2D03F1CE9}"/>
              </a:ext>
            </a:extLst>
          </p:cNvPr>
          <p:cNvSpPr/>
          <p:nvPr/>
        </p:nvSpPr>
        <p:spPr>
          <a:xfrm>
            <a:off x="1338698" y="6078686"/>
            <a:ext cx="354628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ln w="6350">
                  <a:solidFill>
                    <a:schemeClr val="tx1">
                      <a:alpha val="50000"/>
                    </a:schemeClr>
                  </a:solidFill>
                </a:ln>
                <a:latin typeface="제주명조" panose="02000300000000000000" pitchFamily="2" charset="-127"/>
                <a:ea typeface="제주명조" panose="02000300000000000000" pitchFamily="2" charset="-127"/>
                <a:cs typeface="조선일보명조" panose="02030304000000000000" pitchFamily="18" charset="-127"/>
                <a:sym typeface="Wingdings" panose="05000000000000000000" pitchFamily="2" charset="2"/>
              </a:rPr>
              <a:t>[Test </a:t>
            </a:r>
            <a:r>
              <a:rPr lang="ko-KR" altLang="en-US" sz="1200" dirty="0">
                <a:ln w="6350">
                  <a:solidFill>
                    <a:schemeClr val="tx1">
                      <a:alpha val="50000"/>
                    </a:schemeClr>
                  </a:solidFill>
                </a:ln>
                <a:latin typeface="제주명조" panose="02000300000000000000" pitchFamily="2" charset="-127"/>
                <a:ea typeface="제주명조" panose="02000300000000000000" pitchFamily="2" charset="-127"/>
                <a:cs typeface="조선일보명조" panose="02030304000000000000" pitchFamily="18" charset="-127"/>
                <a:sym typeface="Wingdings" panose="05000000000000000000" pitchFamily="2" charset="2"/>
              </a:rPr>
              <a:t>결과</a:t>
            </a:r>
            <a:r>
              <a:rPr lang="en-US" altLang="ko-KR" sz="1200" dirty="0">
                <a:ln w="6350">
                  <a:solidFill>
                    <a:schemeClr val="tx1">
                      <a:alpha val="50000"/>
                    </a:schemeClr>
                  </a:solidFill>
                </a:ln>
                <a:latin typeface="제주명조" panose="02000300000000000000" pitchFamily="2" charset="-127"/>
                <a:ea typeface="제주명조" panose="02000300000000000000" pitchFamily="2" charset="-127"/>
                <a:cs typeface="조선일보명조" panose="02030304000000000000" pitchFamily="18" charset="-127"/>
                <a:sym typeface="Wingdings" panose="05000000000000000000" pitchFamily="2" charset="2"/>
              </a:rPr>
              <a:t>]</a:t>
            </a:r>
            <a:endParaRPr lang="en-US" altLang="ko-KR" sz="1200" dirty="0">
              <a:ln w="6350">
                <a:solidFill>
                  <a:schemeClr val="tx1">
                    <a:alpha val="50000"/>
                  </a:schemeClr>
                </a:solidFill>
              </a:ln>
              <a:latin typeface="제주명조" panose="02000300000000000000" pitchFamily="2" charset="-127"/>
              <a:ea typeface="제주명조" panose="02000300000000000000" pitchFamily="2" charset="-127"/>
              <a:cs typeface="조선일보명조" panose="02030304000000000000" pitchFamily="18" charset="-127"/>
            </a:endParaRPr>
          </a:p>
        </p:txBody>
      </p:sp>
      <p:sp>
        <p:nvSpPr>
          <p:cNvPr id="10" name="부제목 2">
            <a:extLst>
              <a:ext uri="{FF2B5EF4-FFF2-40B4-BE49-F238E27FC236}">
                <a16:creationId xmlns:a16="http://schemas.microsoft.com/office/drawing/2014/main" id="{F359600D-5FD1-4B39-82D4-D0A44FF0E8D4}"/>
              </a:ext>
            </a:extLst>
          </p:cNvPr>
          <p:cNvSpPr txBox="1">
            <a:spLocks/>
          </p:cNvSpPr>
          <p:nvPr/>
        </p:nvSpPr>
        <p:spPr>
          <a:xfrm>
            <a:off x="8273830" y="4939381"/>
            <a:ext cx="2510245" cy="963602"/>
          </a:xfrm>
          <a:prstGeom prst="rect">
            <a:avLst/>
          </a:prstGeom>
          <a:ln w="38100">
            <a:solidFill>
              <a:schemeClr val="accent4">
                <a:lumMod val="20000"/>
                <a:lumOff val="80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 algn="l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en-US" altLang="ko-KR" sz="1100" dirty="0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</a:rPr>
              <a:t>Test Set </a:t>
            </a:r>
            <a:r>
              <a:rPr lang="ko-KR" altLang="en-US" sz="1100" dirty="0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</a:rPr>
              <a:t>학습 결과</a:t>
            </a:r>
            <a:br>
              <a:rPr lang="en-US" altLang="ko-KR" sz="1100" dirty="0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</a:rPr>
            </a:br>
            <a:r>
              <a:rPr lang="en-US" altLang="ko-KR" sz="1100" dirty="0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</a:rPr>
              <a:t>loss : 0.219</a:t>
            </a:r>
            <a:br>
              <a:rPr lang="en-US" altLang="ko-KR" sz="1100" dirty="0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</a:rPr>
            </a:br>
            <a:r>
              <a:rPr lang="en-US" altLang="ko-KR" sz="1100" dirty="0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</a:rPr>
              <a:t>Accuracy : 0.9442(</a:t>
            </a:r>
            <a:r>
              <a:rPr lang="ko-KR" altLang="en-US" sz="1100" dirty="0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</a:rPr>
              <a:t>약 </a:t>
            </a:r>
            <a:r>
              <a:rPr lang="en-US" altLang="ko-KR" sz="1100" dirty="0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</a:rPr>
              <a:t>94%)</a:t>
            </a:r>
            <a:endParaRPr lang="ko-KR" altLang="en-US" sz="1100" dirty="0">
              <a:latin typeface="제주명조" panose="02000300000000000000" pitchFamily="2" charset="-127"/>
              <a:ea typeface="제주명조" panose="02000300000000000000" pitchFamily="2" charset="-127"/>
              <a:cs typeface="+mj-cs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202CDB6-72F0-46AF-96D8-16E06A85DD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092" y="1935782"/>
            <a:ext cx="2769371" cy="2047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0E1316ED-489C-4703-8CDF-8707606AD7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7311" y="2025860"/>
            <a:ext cx="2678669" cy="1782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0BB4B52A-0B90-4863-BEFA-FFB7A17FD8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94390" y="1645512"/>
            <a:ext cx="3848100" cy="248602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9058297-3B21-4393-9E67-878DE9D266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6867" y="4504677"/>
            <a:ext cx="3968399" cy="1521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9569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F836FF59-70D0-442A-9984-2879008489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8472"/>
          <a:stretch/>
        </p:blipFill>
        <p:spPr>
          <a:xfrm>
            <a:off x="4224912" y="3079101"/>
            <a:ext cx="4091622" cy="715038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08BF8EFC-DF8E-403D-8B42-86B735737EA3}"/>
              </a:ext>
            </a:extLst>
          </p:cNvPr>
          <p:cNvSpPr/>
          <p:nvPr/>
        </p:nvSpPr>
        <p:spPr>
          <a:xfrm>
            <a:off x="9367007" y="377702"/>
            <a:ext cx="2834137" cy="14204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540CB4E-63F3-4344-A92C-3A4347D0CEAA}"/>
              </a:ext>
            </a:extLst>
          </p:cNvPr>
          <p:cNvSpPr/>
          <p:nvPr/>
        </p:nvSpPr>
        <p:spPr>
          <a:xfrm>
            <a:off x="10080239" y="593042"/>
            <a:ext cx="2120905" cy="14204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1BD8FA6-4078-42F1-85FC-969A16FD28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310" y="243959"/>
            <a:ext cx="829565" cy="721024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92207CE6-CA42-4F47-B8D2-994804A7E261}"/>
              </a:ext>
            </a:extLst>
          </p:cNvPr>
          <p:cNvSpPr/>
          <p:nvPr/>
        </p:nvSpPr>
        <p:spPr>
          <a:xfrm>
            <a:off x="458680" y="1056443"/>
            <a:ext cx="11274640" cy="5335479"/>
          </a:xfrm>
          <a:prstGeom prst="rect">
            <a:avLst/>
          </a:prstGeom>
          <a:noFill/>
          <a:ln w="57150">
            <a:solidFill>
              <a:srgbClr val="807F8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B4FD254-9C36-43F1-8743-9982A825EE53}"/>
              </a:ext>
            </a:extLst>
          </p:cNvPr>
          <p:cNvSpPr/>
          <p:nvPr/>
        </p:nvSpPr>
        <p:spPr>
          <a:xfrm>
            <a:off x="9256295" y="6567423"/>
            <a:ext cx="293570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제주명조" panose="02000300000000000000" pitchFamily="2" charset="-127"/>
                <a:ea typeface="제주명조" panose="02000300000000000000" pitchFamily="2" charset="-127"/>
              </a:rPr>
              <a:t>엔지니어링 </a:t>
            </a:r>
            <a:r>
              <a:rPr lang="en-US" altLang="ko-KR" sz="1400" dirty="0">
                <a:latin typeface="제주명조" panose="02000300000000000000" pitchFamily="2" charset="-127"/>
                <a:ea typeface="제주명조" panose="02000300000000000000" pitchFamily="2" charset="-127"/>
              </a:rPr>
              <a:t>DB </a:t>
            </a:r>
            <a:r>
              <a:rPr lang="ko-KR" altLang="en-US" sz="1400" dirty="0">
                <a:latin typeface="제주명조" panose="02000300000000000000" pitchFamily="2" charset="-127"/>
                <a:ea typeface="제주명조" panose="02000300000000000000" pitchFamily="2" charset="-127"/>
              </a:rPr>
              <a:t>및 실습 </a:t>
            </a:r>
            <a:r>
              <a:rPr lang="en-US" altLang="ko-KR" sz="1400" dirty="0">
                <a:latin typeface="제주명조" panose="02000300000000000000" pitchFamily="2" charset="-127"/>
                <a:ea typeface="제주명조" panose="02000300000000000000" pitchFamily="2" charset="-127"/>
              </a:rPr>
              <a:t>Project 2</a:t>
            </a:r>
            <a:r>
              <a:rPr lang="ko-KR" altLang="en-US" sz="1400" dirty="0">
                <a:latin typeface="제주명조" panose="02000300000000000000" pitchFamily="2" charset="-127"/>
                <a:ea typeface="제주명조" panose="02000300000000000000" pitchFamily="2" charset="-127"/>
              </a:rPr>
              <a:t>조</a:t>
            </a:r>
            <a:endParaRPr lang="ko-KR" altLang="en-US" sz="1400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0BD9FBD8-3939-47B8-A840-6237B37D2417}"/>
              </a:ext>
            </a:extLst>
          </p:cNvPr>
          <p:cNvSpPr/>
          <p:nvPr/>
        </p:nvSpPr>
        <p:spPr>
          <a:xfrm>
            <a:off x="586347" y="1223694"/>
            <a:ext cx="161041" cy="246726"/>
          </a:xfrm>
          <a:prstGeom prst="rect">
            <a:avLst/>
          </a:prstGeom>
          <a:solidFill>
            <a:srgbClr val="0042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BFAA263-308A-40C4-A1DF-9A67763294DB}"/>
              </a:ext>
            </a:extLst>
          </p:cNvPr>
          <p:cNvCxnSpPr>
            <a:cxnSpLocks/>
          </p:cNvCxnSpPr>
          <p:nvPr/>
        </p:nvCxnSpPr>
        <p:spPr>
          <a:xfrm>
            <a:off x="1278604" y="861327"/>
            <a:ext cx="8859965" cy="19615"/>
          </a:xfrm>
          <a:prstGeom prst="line">
            <a:avLst/>
          </a:prstGeom>
          <a:ln w="285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1576B72-A50E-412A-928A-AC97C9EB6369}"/>
              </a:ext>
            </a:extLst>
          </p:cNvPr>
          <p:cNvSpPr txBox="1"/>
          <p:nvPr/>
        </p:nvSpPr>
        <p:spPr>
          <a:xfrm>
            <a:off x="745573" y="1119238"/>
            <a:ext cx="42351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제주고딕" panose="02000300000000000000" pitchFamily="2" charset="-127"/>
                <a:ea typeface="제주고딕" panose="02000300000000000000" pitchFamily="2" charset="-127"/>
              </a:rPr>
              <a:t>모델 테스트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FAF436-3840-46CA-955C-F7C5A87CBBD1}"/>
              </a:ext>
            </a:extLst>
          </p:cNvPr>
          <p:cNvSpPr txBox="1"/>
          <p:nvPr/>
        </p:nvSpPr>
        <p:spPr>
          <a:xfrm>
            <a:off x="1242875" y="356521"/>
            <a:ext cx="42351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제주고딕" panose="02000300000000000000" pitchFamily="2" charset="-127"/>
                <a:ea typeface="제주고딕" panose="02000300000000000000" pitchFamily="2" charset="-127"/>
              </a:rPr>
              <a:t>5. 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제주고딕" panose="02000300000000000000" pitchFamily="2" charset="-127"/>
                <a:ea typeface="제주고딕" panose="02000300000000000000" pitchFamily="2" charset="-127"/>
              </a:rPr>
              <a:t>딥러닝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708491FC-C725-4A18-A4E5-99B5B7689870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303746" y="1960253"/>
            <a:ext cx="7012788" cy="49181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262BA32-5DE4-4B3A-9F63-3BE206B60A12}"/>
              </a:ext>
            </a:extLst>
          </p:cNvPr>
          <p:cNvPicPr/>
          <p:nvPr/>
        </p:nvPicPr>
        <p:blipFill rotWithShape="1">
          <a:blip r:embed="rId5"/>
          <a:srcRect r="47863"/>
          <a:stretch/>
        </p:blipFill>
        <p:spPr>
          <a:xfrm>
            <a:off x="1242875" y="2931762"/>
            <a:ext cx="2822022" cy="2712350"/>
          </a:xfrm>
          <a:prstGeom prst="rect">
            <a:avLst/>
          </a:prstGeom>
        </p:spPr>
      </p:pic>
      <p:sp>
        <p:nvSpPr>
          <p:cNvPr id="2" name="부제목 2">
            <a:extLst>
              <a:ext uri="{FF2B5EF4-FFF2-40B4-BE49-F238E27FC236}">
                <a16:creationId xmlns:a16="http://schemas.microsoft.com/office/drawing/2014/main" id="{DCD00578-CD04-4EEC-B2FB-28C4983B869D}"/>
              </a:ext>
            </a:extLst>
          </p:cNvPr>
          <p:cNvSpPr txBox="1">
            <a:spLocks/>
          </p:cNvSpPr>
          <p:nvPr/>
        </p:nvSpPr>
        <p:spPr>
          <a:xfrm>
            <a:off x="8771565" y="1934853"/>
            <a:ext cx="1907025" cy="1478048"/>
          </a:xfrm>
          <a:prstGeom prst="rect">
            <a:avLst/>
          </a:prstGeom>
          <a:solidFill>
            <a:srgbClr val="D6DCE5"/>
          </a:solidFill>
          <a:ln w="38100">
            <a:noFill/>
          </a:ln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 algn="l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ko-KR" altLang="en-US" sz="1100" dirty="0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</a:rPr>
              <a:t>새로운 </a:t>
            </a:r>
            <a:r>
              <a:rPr lang="ko-KR" altLang="en-US" sz="1100" dirty="0" err="1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</a:rPr>
              <a:t>확진자</a:t>
            </a:r>
            <a:r>
              <a:rPr lang="ko-KR" altLang="en-US" sz="1100" dirty="0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</a:rPr>
              <a:t> 정보</a:t>
            </a:r>
            <a:br>
              <a:rPr lang="en-US" altLang="ko-KR" sz="1100" dirty="0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</a:rPr>
            </a:br>
            <a:r>
              <a:rPr lang="ko-KR" altLang="en-US" sz="1100" dirty="0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</a:rPr>
              <a:t>감염경로 </a:t>
            </a:r>
            <a:r>
              <a:rPr lang="ko-KR" altLang="en-US" sz="1100" dirty="0" err="1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</a:rPr>
              <a:t>라벨링</a:t>
            </a:r>
            <a:r>
              <a:rPr lang="ko-KR" altLang="en-US" sz="1100" dirty="0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</a:rPr>
              <a:t> </a:t>
            </a:r>
            <a:r>
              <a:rPr lang="en-US" altLang="ko-KR" sz="1100" dirty="0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</a:rPr>
              <a:t>: 1 (</a:t>
            </a:r>
            <a:r>
              <a:rPr lang="ko-KR" altLang="en-US" sz="1100" dirty="0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</a:rPr>
              <a:t>교회</a:t>
            </a:r>
            <a:r>
              <a:rPr lang="en-US" altLang="ko-KR" sz="1100" dirty="0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</a:rPr>
              <a:t>)</a:t>
            </a:r>
            <a:br>
              <a:rPr lang="en-US" altLang="ko-KR" sz="1100" dirty="0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</a:rPr>
            </a:br>
            <a:r>
              <a:rPr lang="ko-KR" altLang="en-US" sz="1100" dirty="0" err="1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</a:rPr>
              <a:t>접촉자</a:t>
            </a:r>
            <a:r>
              <a:rPr lang="ko-KR" altLang="en-US" sz="1100" dirty="0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</a:rPr>
              <a:t> 수 </a:t>
            </a:r>
            <a:r>
              <a:rPr lang="en-US" altLang="ko-KR" sz="1100" dirty="0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</a:rPr>
              <a:t>: 50</a:t>
            </a:r>
            <a:br>
              <a:rPr lang="en-US" altLang="ko-KR" sz="1100" dirty="0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</a:rPr>
            </a:br>
            <a:r>
              <a:rPr lang="ko-KR" altLang="en-US" sz="1100" dirty="0" err="1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</a:rPr>
              <a:t>확진자</a:t>
            </a:r>
            <a:r>
              <a:rPr lang="ko-KR" altLang="en-US" sz="1100" dirty="0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</a:rPr>
              <a:t> 동선 개수 </a:t>
            </a:r>
            <a:r>
              <a:rPr lang="en-US" altLang="ko-KR" sz="1100" dirty="0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</a:rPr>
              <a:t>: 10</a:t>
            </a:r>
            <a:br>
              <a:rPr lang="en-US" altLang="ko-KR" sz="1100" dirty="0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</a:rPr>
            </a:br>
            <a:r>
              <a:rPr lang="ko-KR" altLang="en-US" sz="1100" dirty="0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</a:rPr>
              <a:t>광역자치단체 </a:t>
            </a:r>
            <a:r>
              <a:rPr lang="en-US" altLang="ko-KR" sz="1100" dirty="0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</a:rPr>
              <a:t>: </a:t>
            </a:r>
            <a:r>
              <a:rPr lang="ko-KR" altLang="en-US" sz="1100" dirty="0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</a:rPr>
              <a:t>경기도</a:t>
            </a:r>
            <a:br>
              <a:rPr lang="en-US" altLang="ko-KR" sz="1100" dirty="0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</a:rPr>
            </a:br>
            <a:r>
              <a:rPr lang="ko-KR" altLang="en-US" sz="1100" dirty="0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</a:rPr>
              <a:t>기초자치단체 </a:t>
            </a:r>
            <a:r>
              <a:rPr lang="en-US" altLang="ko-KR" sz="1100" dirty="0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</a:rPr>
              <a:t>: </a:t>
            </a:r>
            <a:r>
              <a:rPr lang="ko-KR" altLang="en-US" sz="1100" dirty="0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</a:rPr>
              <a:t>성남시</a:t>
            </a:r>
            <a:endParaRPr lang="en-US" altLang="ko-KR" sz="1100" dirty="0">
              <a:latin typeface="제주명조" panose="02000300000000000000" pitchFamily="2" charset="-127"/>
              <a:ea typeface="제주명조" panose="02000300000000000000" pitchFamily="2" charset="-127"/>
              <a:cs typeface="+mj-cs"/>
            </a:endParaRPr>
          </a:p>
        </p:txBody>
      </p:sp>
      <p:sp>
        <p:nvSpPr>
          <p:cNvPr id="6" name="부제목 2">
            <a:extLst>
              <a:ext uri="{FF2B5EF4-FFF2-40B4-BE49-F238E27FC236}">
                <a16:creationId xmlns:a16="http://schemas.microsoft.com/office/drawing/2014/main" id="{BB305CA8-35B9-43E8-A688-4626CCAA41E5}"/>
              </a:ext>
            </a:extLst>
          </p:cNvPr>
          <p:cNvSpPr txBox="1">
            <a:spLocks/>
          </p:cNvSpPr>
          <p:nvPr/>
        </p:nvSpPr>
        <p:spPr>
          <a:xfrm>
            <a:off x="1053080" y="1658395"/>
            <a:ext cx="1877060" cy="3180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200" dirty="0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</a:rPr>
              <a:t>[</a:t>
            </a:r>
            <a:r>
              <a:rPr lang="ko-KR" altLang="en-US" sz="1200" dirty="0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</a:rPr>
              <a:t>새로운 </a:t>
            </a:r>
            <a:r>
              <a:rPr lang="ko-KR" altLang="en-US" sz="1200" dirty="0" err="1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</a:rPr>
              <a:t>확진자</a:t>
            </a:r>
            <a:r>
              <a:rPr lang="ko-KR" altLang="en-US" sz="1200" dirty="0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</a:rPr>
              <a:t> 데이터</a:t>
            </a:r>
            <a:r>
              <a:rPr lang="en-US" altLang="ko-KR" sz="1200" dirty="0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</a:rPr>
              <a:t>]</a:t>
            </a:r>
            <a:endParaRPr lang="ko-KR" altLang="en-US" sz="1200" dirty="0">
              <a:latin typeface="제주명조" panose="02000300000000000000" pitchFamily="2" charset="-127"/>
              <a:ea typeface="제주명조" panose="02000300000000000000" pitchFamily="2" charset="-127"/>
              <a:cs typeface="+mj-cs"/>
            </a:endParaRPr>
          </a:p>
        </p:txBody>
      </p:sp>
      <p:sp>
        <p:nvSpPr>
          <p:cNvPr id="27" name="부제목 2">
            <a:extLst>
              <a:ext uri="{FF2B5EF4-FFF2-40B4-BE49-F238E27FC236}">
                <a16:creationId xmlns:a16="http://schemas.microsoft.com/office/drawing/2014/main" id="{F59B3C91-E2FB-4333-8858-E893A885F15F}"/>
              </a:ext>
            </a:extLst>
          </p:cNvPr>
          <p:cNvSpPr txBox="1">
            <a:spLocks/>
          </p:cNvSpPr>
          <p:nvPr/>
        </p:nvSpPr>
        <p:spPr>
          <a:xfrm>
            <a:off x="1129211" y="2654463"/>
            <a:ext cx="1877060" cy="3180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200" dirty="0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</a:rPr>
              <a:t>[</a:t>
            </a:r>
            <a:r>
              <a:rPr lang="ko-KR" altLang="en-US" sz="1200" dirty="0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</a:rPr>
              <a:t>검증 코드</a:t>
            </a:r>
            <a:r>
              <a:rPr lang="en-US" altLang="ko-KR" sz="1200" dirty="0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</a:rPr>
              <a:t>]</a:t>
            </a:r>
            <a:endParaRPr lang="ko-KR" altLang="en-US" sz="1200" dirty="0">
              <a:latin typeface="제주명조" panose="02000300000000000000" pitchFamily="2" charset="-127"/>
              <a:ea typeface="제주명조" panose="02000300000000000000" pitchFamily="2" charset="-127"/>
              <a:cs typeface="+mj-cs"/>
            </a:endParaRPr>
          </a:p>
        </p:txBody>
      </p:sp>
      <p:sp>
        <p:nvSpPr>
          <p:cNvPr id="28" name="부제목 2">
            <a:extLst>
              <a:ext uri="{FF2B5EF4-FFF2-40B4-BE49-F238E27FC236}">
                <a16:creationId xmlns:a16="http://schemas.microsoft.com/office/drawing/2014/main" id="{2246ECFE-6511-493C-89BA-E45A36622CD9}"/>
              </a:ext>
            </a:extLst>
          </p:cNvPr>
          <p:cNvSpPr txBox="1">
            <a:spLocks/>
          </p:cNvSpPr>
          <p:nvPr/>
        </p:nvSpPr>
        <p:spPr>
          <a:xfrm>
            <a:off x="4290919" y="2654463"/>
            <a:ext cx="1877060" cy="3180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200" dirty="0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</a:rPr>
              <a:t>[</a:t>
            </a:r>
            <a:r>
              <a:rPr lang="ko-KR" altLang="en-US" sz="1200" dirty="0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</a:rPr>
              <a:t>검증 결과</a:t>
            </a:r>
            <a:r>
              <a:rPr lang="en-US" altLang="ko-KR" sz="1200" dirty="0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</a:rPr>
              <a:t>]</a:t>
            </a:r>
            <a:endParaRPr lang="ko-KR" altLang="en-US" sz="1200" dirty="0">
              <a:latin typeface="제주명조" panose="02000300000000000000" pitchFamily="2" charset="-127"/>
              <a:ea typeface="제주명조" panose="02000300000000000000" pitchFamily="2" charset="-127"/>
              <a:cs typeface="+mj-cs"/>
            </a:endParaRPr>
          </a:p>
        </p:txBody>
      </p:sp>
      <p:sp>
        <p:nvSpPr>
          <p:cNvPr id="30" name="부제목 2">
            <a:extLst>
              <a:ext uri="{FF2B5EF4-FFF2-40B4-BE49-F238E27FC236}">
                <a16:creationId xmlns:a16="http://schemas.microsoft.com/office/drawing/2014/main" id="{844B55EE-FECD-41BE-9536-1D19EC9CCE92}"/>
              </a:ext>
            </a:extLst>
          </p:cNvPr>
          <p:cNvSpPr txBox="1">
            <a:spLocks/>
          </p:cNvSpPr>
          <p:nvPr/>
        </p:nvSpPr>
        <p:spPr>
          <a:xfrm>
            <a:off x="4431838" y="4304226"/>
            <a:ext cx="6264904" cy="1164762"/>
          </a:xfrm>
          <a:prstGeom prst="rect">
            <a:avLst/>
          </a:prstGeom>
          <a:ln w="38100">
            <a:solidFill>
              <a:schemeClr val="accent4">
                <a:lumMod val="20000"/>
                <a:lumOff val="80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 algn="l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ko-KR" altLang="en-US" sz="1100" dirty="0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</a:rPr>
              <a:t>검증 결과</a:t>
            </a:r>
            <a:br>
              <a:rPr lang="en-US" altLang="ko-KR" sz="1100" dirty="0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</a:rPr>
            </a:br>
            <a:r>
              <a:rPr lang="ko-KR" altLang="en-US" sz="1100" dirty="0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</a:rPr>
              <a:t>새로운 </a:t>
            </a:r>
            <a:r>
              <a:rPr lang="ko-KR" altLang="en-US" sz="1100" dirty="0" err="1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</a:rPr>
              <a:t>확진자의</a:t>
            </a:r>
            <a:r>
              <a:rPr lang="ko-KR" altLang="en-US" sz="1100" dirty="0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</a:rPr>
              <a:t> 위험도는 </a:t>
            </a:r>
            <a:r>
              <a:rPr lang="en-US" altLang="ko-KR" sz="1100" dirty="0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</a:rPr>
              <a:t>99%</a:t>
            </a:r>
            <a:r>
              <a:rPr lang="ko-KR" altLang="en-US" sz="1100" dirty="0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</a:rPr>
              <a:t>의 확률로 위험정도 </a:t>
            </a:r>
            <a:r>
              <a:rPr lang="en-US" altLang="ko-KR" sz="1100" dirty="0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</a:rPr>
              <a:t>2</a:t>
            </a:r>
            <a:r>
              <a:rPr lang="ko-KR" altLang="en-US" sz="1100" dirty="0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</a:rPr>
              <a:t>단계인 가장 높은 위험도를 예측하고 있다</a:t>
            </a:r>
            <a:r>
              <a:rPr lang="en-US" altLang="ko-KR" sz="1100" dirty="0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</a:rPr>
              <a:t>.</a:t>
            </a:r>
          </a:p>
          <a:p>
            <a:pPr marL="171450" indent="-171450" algn="l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ko-KR" altLang="en-US" sz="1100" dirty="0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</a:rPr>
              <a:t>따라서</a:t>
            </a:r>
            <a:r>
              <a:rPr lang="en-US" altLang="ko-KR" sz="1100" dirty="0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</a:rPr>
              <a:t>, </a:t>
            </a:r>
            <a:r>
              <a:rPr lang="ko-KR" altLang="en-US" sz="1100" dirty="0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</a:rPr>
              <a:t>새로운 </a:t>
            </a:r>
            <a:r>
              <a:rPr lang="ko-KR" altLang="en-US" sz="1100" dirty="0" err="1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</a:rPr>
              <a:t>확진자의</a:t>
            </a:r>
            <a:r>
              <a:rPr lang="ko-KR" altLang="en-US" sz="1100" dirty="0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</a:rPr>
              <a:t> 지역에 강한 대비 경보를 내려야 하며</a:t>
            </a:r>
            <a:r>
              <a:rPr lang="en-US" altLang="ko-KR" sz="1100" dirty="0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</a:rPr>
              <a:t>, </a:t>
            </a:r>
            <a:r>
              <a:rPr lang="ko-KR" altLang="en-US" sz="1100" dirty="0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</a:rPr>
              <a:t>병실 수를 체크해야 한다</a:t>
            </a:r>
            <a:r>
              <a:rPr lang="en-US" altLang="ko-KR" sz="1100" dirty="0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</a:rPr>
              <a:t>.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F0E2010-629B-4DB5-AE24-A98C3241DA46}"/>
              </a:ext>
            </a:extLst>
          </p:cNvPr>
          <p:cNvSpPr/>
          <p:nvPr/>
        </p:nvSpPr>
        <p:spPr>
          <a:xfrm>
            <a:off x="4328921" y="3631579"/>
            <a:ext cx="1819910" cy="1492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28024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08BF8EFC-DF8E-403D-8B42-86B735737EA3}"/>
              </a:ext>
            </a:extLst>
          </p:cNvPr>
          <p:cNvSpPr/>
          <p:nvPr/>
        </p:nvSpPr>
        <p:spPr>
          <a:xfrm>
            <a:off x="9367007" y="377702"/>
            <a:ext cx="2834137" cy="14204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540CB4E-63F3-4344-A92C-3A4347D0CEAA}"/>
              </a:ext>
            </a:extLst>
          </p:cNvPr>
          <p:cNvSpPr/>
          <p:nvPr/>
        </p:nvSpPr>
        <p:spPr>
          <a:xfrm>
            <a:off x="10080239" y="593042"/>
            <a:ext cx="2120905" cy="14204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1BD8FA6-4078-42F1-85FC-969A16FD28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310" y="243959"/>
            <a:ext cx="829565" cy="721024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92207CE6-CA42-4F47-B8D2-994804A7E261}"/>
              </a:ext>
            </a:extLst>
          </p:cNvPr>
          <p:cNvSpPr/>
          <p:nvPr/>
        </p:nvSpPr>
        <p:spPr>
          <a:xfrm>
            <a:off x="458680" y="1056443"/>
            <a:ext cx="11274640" cy="5335479"/>
          </a:xfrm>
          <a:prstGeom prst="rect">
            <a:avLst/>
          </a:prstGeom>
          <a:noFill/>
          <a:ln w="57150">
            <a:solidFill>
              <a:srgbClr val="807F8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B4FD254-9C36-43F1-8743-9982A825EE53}"/>
              </a:ext>
            </a:extLst>
          </p:cNvPr>
          <p:cNvSpPr/>
          <p:nvPr/>
        </p:nvSpPr>
        <p:spPr>
          <a:xfrm>
            <a:off x="9256295" y="6567423"/>
            <a:ext cx="293570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제주명조" panose="02000300000000000000" pitchFamily="2" charset="-127"/>
                <a:ea typeface="제주명조" panose="02000300000000000000" pitchFamily="2" charset="-127"/>
              </a:rPr>
              <a:t>엔지니어링 </a:t>
            </a:r>
            <a:r>
              <a:rPr lang="en-US" altLang="ko-KR" sz="1400" dirty="0">
                <a:latin typeface="제주명조" panose="02000300000000000000" pitchFamily="2" charset="-127"/>
                <a:ea typeface="제주명조" panose="02000300000000000000" pitchFamily="2" charset="-127"/>
              </a:rPr>
              <a:t>DB </a:t>
            </a:r>
            <a:r>
              <a:rPr lang="ko-KR" altLang="en-US" sz="1400" dirty="0">
                <a:latin typeface="제주명조" panose="02000300000000000000" pitchFamily="2" charset="-127"/>
                <a:ea typeface="제주명조" panose="02000300000000000000" pitchFamily="2" charset="-127"/>
              </a:rPr>
              <a:t>및 실습 </a:t>
            </a:r>
            <a:r>
              <a:rPr lang="en-US" altLang="ko-KR" sz="1400" dirty="0">
                <a:latin typeface="제주명조" panose="02000300000000000000" pitchFamily="2" charset="-127"/>
                <a:ea typeface="제주명조" panose="02000300000000000000" pitchFamily="2" charset="-127"/>
              </a:rPr>
              <a:t>Project 2</a:t>
            </a:r>
            <a:r>
              <a:rPr lang="ko-KR" altLang="en-US" sz="1400" dirty="0">
                <a:latin typeface="제주명조" panose="02000300000000000000" pitchFamily="2" charset="-127"/>
                <a:ea typeface="제주명조" panose="02000300000000000000" pitchFamily="2" charset="-127"/>
              </a:rPr>
              <a:t>조</a:t>
            </a:r>
            <a:endParaRPr lang="ko-KR" altLang="en-US" sz="14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BC22E83-7BB4-4BE2-9FD4-9414F5029B8B}"/>
              </a:ext>
            </a:extLst>
          </p:cNvPr>
          <p:cNvSpPr txBox="1"/>
          <p:nvPr/>
        </p:nvSpPr>
        <p:spPr>
          <a:xfrm>
            <a:off x="1242875" y="356521"/>
            <a:ext cx="42351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제주고딕" panose="02000300000000000000" pitchFamily="2" charset="-127"/>
                <a:ea typeface="제주고딕" panose="02000300000000000000" pitchFamily="2" charset="-127"/>
              </a:rPr>
              <a:t>6. 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제주고딕" panose="02000300000000000000" pitchFamily="2" charset="-127"/>
                <a:ea typeface="제주고딕" panose="02000300000000000000" pitchFamily="2" charset="-127"/>
              </a:rPr>
              <a:t>시각화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0BD9FBD8-3939-47B8-A840-6237B37D2417}"/>
              </a:ext>
            </a:extLst>
          </p:cNvPr>
          <p:cNvSpPr/>
          <p:nvPr/>
        </p:nvSpPr>
        <p:spPr>
          <a:xfrm>
            <a:off x="586347" y="1223694"/>
            <a:ext cx="161041" cy="246726"/>
          </a:xfrm>
          <a:prstGeom prst="rect">
            <a:avLst/>
          </a:prstGeom>
          <a:solidFill>
            <a:srgbClr val="0042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BFAA263-308A-40C4-A1DF-9A67763294DB}"/>
              </a:ext>
            </a:extLst>
          </p:cNvPr>
          <p:cNvCxnSpPr>
            <a:cxnSpLocks/>
          </p:cNvCxnSpPr>
          <p:nvPr/>
        </p:nvCxnSpPr>
        <p:spPr>
          <a:xfrm>
            <a:off x="1278604" y="861327"/>
            <a:ext cx="8859965" cy="19615"/>
          </a:xfrm>
          <a:prstGeom prst="line">
            <a:avLst/>
          </a:prstGeom>
          <a:ln w="285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1576B72-A50E-412A-928A-AC97C9EB6369}"/>
              </a:ext>
            </a:extLst>
          </p:cNvPr>
          <p:cNvSpPr txBox="1"/>
          <p:nvPr/>
        </p:nvSpPr>
        <p:spPr>
          <a:xfrm>
            <a:off x="745573" y="1119238"/>
            <a:ext cx="42351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제주고딕" panose="02000300000000000000" pitchFamily="2" charset="-127"/>
                <a:ea typeface="제주고딕" panose="02000300000000000000" pitchFamily="2" charset="-127"/>
              </a:rPr>
              <a:t>시각화 모델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5012" y="5826798"/>
            <a:ext cx="2197947" cy="54382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503" y="1708677"/>
            <a:ext cx="3378735" cy="357613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4919" y="1708677"/>
            <a:ext cx="3383646" cy="357613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8131" y="1708677"/>
            <a:ext cx="3375104" cy="3576135"/>
          </a:xfrm>
          <a:prstGeom prst="rect">
            <a:avLst/>
          </a:prstGeom>
        </p:spPr>
      </p:pic>
      <p:sp>
        <p:nvSpPr>
          <p:cNvPr id="15" name="부제목 2">
            <a:extLst>
              <a:ext uri="{FF2B5EF4-FFF2-40B4-BE49-F238E27FC236}">
                <a16:creationId xmlns:a16="http://schemas.microsoft.com/office/drawing/2014/main" id="{FE6D787E-EA01-4D6E-BC82-DAF975E31C4D}"/>
              </a:ext>
            </a:extLst>
          </p:cNvPr>
          <p:cNvSpPr txBox="1">
            <a:spLocks/>
          </p:cNvSpPr>
          <p:nvPr/>
        </p:nvSpPr>
        <p:spPr>
          <a:xfrm>
            <a:off x="722503" y="5425416"/>
            <a:ext cx="3378735" cy="366485"/>
          </a:xfrm>
          <a:prstGeom prst="rect">
            <a:avLst/>
          </a:prstGeom>
          <a:ln w="38100">
            <a:solidFill>
              <a:schemeClr val="accent4">
                <a:lumMod val="20000"/>
                <a:lumOff val="80000"/>
              </a:schemeClr>
            </a:solidFill>
          </a:ln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400" dirty="0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</a:rPr>
              <a:t>위험 지역 </a:t>
            </a:r>
            <a:r>
              <a:rPr lang="ko-KR" altLang="en-US" sz="1400" dirty="0" err="1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</a:rPr>
              <a:t>라벨링에</a:t>
            </a:r>
            <a:r>
              <a:rPr lang="ko-KR" altLang="en-US" sz="1400" dirty="0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</a:rPr>
              <a:t> 따라 나눈 모델</a:t>
            </a:r>
          </a:p>
        </p:txBody>
      </p:sp>
      <p:sp>
        <p:nvSpPr>
          <p:cNvPr id="16" name="부제목 2">
            <a:extLst>
              <a:ext uri="{FF2B5EF4-FFF2-40B4-BE49-F238E27FC236}">
                <a16:creationId xmlns:a16="http://schemas.microsoft.com/office/drawing/2014/main" id="{FE6D787E-EA01-4D6E-BC82-DAF975E31C4D}"/>
              </a:ext>
            </a:extLst>
          </p:cNvPr>
          <p:cNvSpPr txBox="1">
            <a:spLocks/>
          </p:cNvSpPr>
          <p:nvPr/>
        </p:nvSpPr>
        <p:spPr>
          <a:xfrm>
            <a:off x="4365061" y="5422927"/>
            <a:ext cx="3378735" cy="366485"/>
          </a:xfrm>
          <a:prstGeom prst="rect">
            <a:avLst/>
          </a:prstGeom>
          <a:ln w="38100">
            <a:solidFill>
              <a:schemeClr val="accent4">
                <a:lumMod val="20000"/>
                <a:lumOff val="80000"/>
              </a:schemeClr>
            </a:solidFill>
          </a:ln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1400" dirty="0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</a:rPr>
              <a:t>1</a:t>
            </a:r>
            <a:r>
              <a:rPr lang="ko-KR" altLang="en-US" sz="1400" dirty="0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</a:rPr>
              <a:t>차 감염과 </a:t>
            </a:r>
            <a:r>
              <a:rPr lang="en-US" altLang="ko-KR" sz="1400" dirty="0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</a:rPr>
              <a:t>N</a:t>
            </a:r>
            <a:r>
              <a:rPr lang="ko-KR" altLang="en-US" sz="1400" dirty="0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</a:rPr>
              <a:t>차 감염에 따라 나눈 모델</a:t>
            </a:r>
          </a:p>
        </p:txBody>
      </p:sp>
      <p:sp>
        <p:nvSpPr>
          <p:cNvPr id="17" name="부제목 2">
            <a:extLst>
              <a:ext uri="{FF2B5EF4-FFF2-40B4-BE49-F238E27FC236}">
                <a16:creationId xmlns:a16="http://schemas.microsoft.com/office/drawing/2014/main" id="{FE6D787E-EA01-4D6E-BC82-DAF975E31C4D}"/>
              </a:ext>
            </a:extLst>
          </p:cNvPr>
          <p:cNvSpPr txBox="1">
            <a:spLocks/>
          </p:cNvSpPr>
          <p:nvPr/>
        </p:nvSpPr>
        <p:spPr>
          <a:xfrm>
            <a:off x="8049830" y="5430099"/>
            <a:ext cx="3378735" cy="366485"/>
          </a:xfrm>
          <a:prstGeom prst="rect">
            <a:avLst/>
          </a:prstGeom>
          <a:ln w="38100">
            <a:solidFill>
              <a:schemeClr val="accent4">
                <a:lumMod val="20000"/>
                <a:lumOff val="80000"/>
              </a:schemeClr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ko-KR" altLang="en-US" sz="1400" dirty="0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</a:rPr>
              <a:t>집단 지역의 종류에 따라 나눈 모델</a:t>
            </a:r>
          </a:p>
        </p:txBody>
      </p:sp>
    </p:spTree>
    <p:extLst>
      <p:ext uri="{BB962C8B-B14F-4D97-AF65-F5344CB8AC3E}">
        <p14:creationId xmlns:p14="http://schemas.microsoft.com/office/powerpoint/2010/main" val="5145553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08BF8EFC-DF8E-403D-8B42-86B735737EA3}"/>
              </a:ext>
            </a:extLst>
          </p:cNvPr>
          <p:cNvSpPr/>
          <p:nvPr/>
        </p:nvSpPr>
        <p:spPr>
          <a:xfrm>
            <a:off x="9367007" y="377702"/>
            <a:ext cx="2834137" cy="14204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540CB4E-63F3-4344-A92C-3A4347D0CEAA}"/>
              </a:ext>
            </a:extLst>
          </p:cNvPr>
          <p:cNvSpPr/>
          <p:nvPr/>
        </p:nvSpPr>
        <p:spPr>
          <a:xfrm>
            <a:off x="10080239" y="593042"/>
            <a:ext cx="2120905" cy="14204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1BD8FA6-4078-42F1-85FC-969A16FD28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310" y="243959"/>
            <a:ext cx="829565" cy="721024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9B4FD254-9C36-43F1-8743-9982A825EE53}"/>
              </a:ext>
            </a:extLst>
          </p:cNvPr>
          <p:cNvSpPr/>
          <p:nvPr/>
        </p:nvSpPr>
        <p:spPr>
          <a:xfrm>
            <a:off x="9256295" y="6567423"/>
            <a:ext cx="293570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제주명조" panose="02000300000000000000" pitchFamily="2" charset="-127"/>
                <a:ea typeface="제주명조" panose="02000300000000000000" pitchFamily="2" charset="-127"/>
              </a:rPr>
              <a:t>엔지니어링 </a:t>
            </a:r>
            <a:r>
              <a:rPr lang="en-US" altLang="ko-KR" sz="1400" dirty="0">
                <a:latin typeface="제주명조" panose="02000300000000000000" pitchFamily="2" charset="-127"/>
                <a:ea typeface="제주명조" panose="02000300000000000000" pitchFamily="2" charset="-127"/>
              </a:rPr>
              <a:t>DB </a:t>
            </a:r>
            <a:r>
              <a:rPr lang="ko-KR" altLang="en-US" sz="1400" dirty="0">
                <a:latin typeface="제주명조" panose="02000300000000000000" pitchFamily="2" charset="-127"/>
                <a:ea typeface="제주명조" panose="02000300000000000000" pitchFamily="2" charset="-127"/>
              </a:rPr>
              <a:t>및 실습 </a:t>
            </a:r>
            <a:r>
              <a:rPr lang="en-US" altLang="ko-KR" sz="1400" dirty="0">
                <a:latin typeface="제주명조" panose="02000300000000000000" pitchFamily="2" charset="-127"/>
                <a:ea typeface="제주명조" panose="02000300000000000000" pitchFamily="2" charset="-127"/>
              </a:rPr>
              <a:t>Project 2</a:t>
            </a:r>
            <a:r>
              <a:rPr lang="ko-KR" altLang="en-US" sz="1400" dirty="0">
                <a:latin typeface="제주명조" panose="02000300000000000000" pitchFamily="2" charset="-127"/>
                <a:ea typeface="제주명조" panose="02000300000000000000" pitchFamily="2" charset="-127"/>
              </a:rPr>
              <a:t>조</a:t>
            </a:r>
            <a:endParaRPr lang="ko-KR" altLang="en-US" sz="14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BC22E83-7BB4-4BE2-9FD4-9414F5029B8B}"/>
              </a:ext>
            </a:extLst>
          </p:cNvPr>
          <p:cNvSpPr txBox="1"/>
          <p:nvPr/>
        </p:nvSpPr>
        <p:spPr>
          <a:xfrm>
            <a:off x="1242875" y="356521"/>
            <a:ext cx="42351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제주고딕" panose="02000300000000000000" pitchFamily="2" charset="-127"/>
                <a:ea typeface="제주고딕" panose="02000300000000000000" pitchFamily="2" charset="-127"/>
              </a:rPr>
              <a:t>6. 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제주고딕" panose="02000300000000000000" pitchFamily="2" charset="-127"/>
                <a:ea typeface="제주고딕" panose="02000300000000000000" pitchFamily="2" charset="-127"/>
              </a:rPr>
              <a:t>시각화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0BD9FBD8-3939-47B8-A840-6237B37D2417}"/>
              </a:ext>
            </a:extLst>
          </p:cNvPr>
          <p:cNvSpPr/>
          <p:nvPr/>
        </p:nvSpPr>
        <p:spPr>
          <a:xfrm>
            <a:off x="586347" y="1223694"/>
            <a:ext cx="161041" cy="246726"/>
          </a:xfrm>
          <a:prstGeom prst="rect">
            <a:avLst/>
          </a:prstGeom>
          <a:solidFill>
            <a:srgbClr val="0042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BFAA263-308A-40C4-A1DF-9A67763294DB}"/>
              </a:ext>
            </a:extLst>
          </p:cNvPr>
          <p:cNvCxnSpPr>
            <a:cxnSpLocks/>
          </p:cNvCxnSpPr>
          <p:nvPr/>
        </p:nvCxnSpPr>
        <p:spPr>
          <a:xfrm>
            <a:off x="1278604" y="861327"/>
            <a:ext cx="8859965" cy="19615"/>
          </a:xfrm>
          <a:prstGeom prst="line">
            <a:avLst/>
          </a:prstGeom>
          <a:ln w="285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3815" y="5848100"/>
            <a:ext cx="2197947" cy="543822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573" y="1757606"/>
            <a:ext cx="3356366" cy="354750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1576B72-A50E-412A-928A-AC97C9EB6369}"/>
              </a:ext>
            </a:extLst>
          </p:cNvPr>
          <p:cNvSpPr txBox="1"/>
          <p:nvPr/>
        </p:nvSpPr>
        <p:spPr>
          <a:xfrm>
            <a:off x="745573" y="1119238"/>
            <a:ext cx="42351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제주고딕" panose="02000300000000000000" pitchFamily="2" charset="-127"/>
                <a:ea typeface="제주고딕" panose="02000300000000000000" pitchFamily="2" charset="-127"/>
              </a:rPr>
              <a:t>시각화 모델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5061" y="1757605"/>
            <a:ext cx="3329327" cy="3547503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732" y="1757605"/>
            <a:ext cx="3356366" cy="3547503"/>
          </a:xfrm>
          <a:prstGeom prst="rect">
            <a:avLst/>
          </a:prstGeom>
        </p:spPr>
      </p:pic>
      <p:sp>
        <p:nvSpPr>
          <p:cNvPr id="17" name="부제목 2">
            <a:extLst>
              <a:ext uri="{FF2B5EF4-FFF2-40B4-BE49-F238E27FC236}">
                <a16:creationId xmlns:a16="http://schemas.microsoft.com/office/drawing/2014/main" id="{FE6D787E-EA01-4D6E-BC82-DAF975E31C4D}"/>
              </a:ext>
            </a:extLst>
          </p:cNvPr>
          <p:cNvSpPr txBox="1">
            <a:spLocks/>
          </p:cNvSpPr>
          <p:nvPr/>
        </p:nvSpPr>
        <p:spPr>
          <a:xfrm>
            <a:off x="722503" y="5425416"/>
            <a:ext cx="3378735" cy="366485"/>
          </a:xfrm>
          <a:prstGeom prst="rect">
            <a:avLst/>
          </a:prstGeom>
          <a:ln w="38100">
            <a:solidFill>
              <a:schemeClr val="accent4">
                <a:lumMod val="20000"/>
                <a:lumOff val="80000"/>
              </a:schemeClr>
            </a:solidFill>
          </a:ln>
        </p:spPr>
        <p:txBody>
          <a:bodyPr vert="horz" lIns="91440" tIns="45720" rIns="91440" bIns="45720" rtlCol="0">
            <a:normAutofit fontScale="925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1400" dirty="0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</a:rPr>
              <a:t>N</a:t>
            </a:r>
            <a:r>
              <a:rPr lang="ko-KR" altLang="en-US" sz="1400" dirty="0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</a:rPr>
              <a:t>차 감염과 집단 단체의 관계를 나타내는 모델 </a:t>
            </a:r>
          </a:p>
        </p:txBody>
      </p:sp>
      <p:sp>
        <p:nvSpPr>
          <p:cNvPr id="19" name="부제목 2">
            <a:extLst>
              <a:ext uri="{FF2B5EF4-FFF2-40B4-BE49-F238E27FC236}">
                <a16:creationId xmlns:a16="http://schemas.microsoft.com/office/drawing/2014/main" id="{FE6D787E-EA01-4D6E-BC82-DAF975E31C4D}"/>
              </a:ext>
            </a:extLst>
          </p:cNvPr>
          <p:cNvSpPr txBox="1">
            <a:spLocks/>
          </p:cNvSpPr>
          <p:nvPr/>
        </p:nvSpPr>
        <p:spPr>
          <a:xfrm>
            <a:off x="4365061" y="5422927"/>
            <a:ext cx="3378735" cy="366485"/>
          </a:xfrm>
          <a:prstGeom prst="rect">
            <a:avLst/>
          </a:prstGeom>
          <a:ln w="38100">
            <a:solidFill>
              <a:schemeClr val="accent4">
                <a:lumMod val="20000"/>
                <a:lumOff val="80000"/>
              </a:schemeClr>
            </a:solidFill>
          </a:ln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1400" dirty="0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</a:rPr>
              <a:t>N</a:t>
            </a:r>
            <a:r>
              <a:rPr lang="ko-KR" altLang="en-US" sz="1400" dirty="0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</a:rPr>
              <a:t>차 감염과 위험지역 </a:t>
            </a:r>
            <a:r>
              <a:rPr lang="en-US" altLang="ko-KR" sz="1400" dirty="0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</a:rPr>
              <a:t>Label 2</a:t>
            </a:r>
            <a:r>
              <a:rPr lang="ko-KR" altLang="en-US" sz="1400" dirty="0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</a:rPr>
              <a:t>의 관계를 나타내는 모델</a:t>
            </a:r>
          </a:p>
        </p:txBody>
      </p:sp>
      <p:sp>
        <p:nvSpPr>
          <p:cNvPr id="26" name="부제목 2">
            <a:extLst>
              <a:ext uri="{FF2B5EF4-FFF2-40B4-BE49-F238E27FC236}">
                <a16:creationId xmlns:a16="http://schemas.microsoft.com/office/drawing/2014/main" id="{FE6D787E-EA01-4D6E-BC82-DAF975E31C4D}"/>
              </a:ext>
            </a:extLst>
          </p:cNvPr>
          <p:cNvSpPr txBox="1">
            <a:spLocks/>
          </p:cNvSpPr>
          <p:nvPr/>
        </p:nvSpPr>
        <p:spPr>
          <a:xfrm>
            <a:off x="8896692" y="1519348"/>
            <a:ext cx="1591462" cy="271727"/>
          </a:xfrm>
          <a:prstGeom prst="rect">
            <a:avLst/>
          </a:prstGeom>
          <a:ln w="38100">
            <a:solidFill>
              <a:schemeClr val="accent4">
                <a:lumMod val="20000"/>
                <a:lumOff val="80000"/>
              </a:schemeClr>
            </a:solidFill>
          </a:ln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100" dirty="0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</a:rPr>
              <a:t>사용 코드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03992" y="1947782"/>
            <a:ext cx="3312153" cy="86278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014240" y="3066582"/>
            <a:ext cx="335636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  <a:sym typeface="Wingdings" panose="05000000000000000000" pitchFamily="2" charset="2"/>
              </a:rPr>
              <a:t> </a:t>
            </a:r>
            <a:r>
              <a:rPr lang="ko-KR" altLang="en-US" sz="1400" dirty="0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</a:rPr>
              <a:t>지역의 데이터들을 시각화하여 값들을 확인하고 비교하여 예상 결과값과 비교해 볼 수 있었다</a:t>
            </a:r>
            <a:r>
              <a:rPr lang="en-US" altLang="ko-KR" sz="1400" dirty="0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</a:rPr>
              <a:t>.</a:t>
            </a:r>
            <a:endParaRPr lang="ko-KR" altLang="en-US" sz="1400" dirty="0">
              <a:latin typeface="제주명조" panose="02000300000000000000" pitchFamily="2" charset="-127"/>
              <a:ea typeface="제주명조" panose="02000300000000000000" pitchFamily="2" charset="-127"/>
              <a:cs typeface="+mj-cs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2207CE6-CA42-4F47-B8D2-994804A7E261}"/>
              </a:ext>
            </a:extLst>
          </p:cNvPr>
          <p:cNvSpPr/>
          <p:nvPr/>
        </p:nvSpPr>
        <p:spPr>
          <a:xfrm>
            <a:off x="458680" y="1056443"/>
            <a:ext cx="11274640" cy="5335479"/>
          </a:xfrm>
          <a:prstGeom prst="rect">
            <a:avLst/>
          </a:prstGeom>
          <a:noFill/>
          <a:ln w="57150">
            <a:solidFill>
              <a:srgbClr val="807F8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38957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08BF8EFC-DF8E-403D-8B42-86B735737EA3}"/>
              </a:ext>
            </a:extLst>
          </p:cNvPr>
          <p:cNvSpPr/>
          <p:nvPr/>
        </p:nvSpPr>
        <p:spPr>
          <a:xfrm>
            <a:off x="9367007" y="377702"/>
            <a:ext cx="2834137" cy="14204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540CB4E-63F3-4344-A92C-3A4347D0CEAA}"/>
              </a:ext>
            </a:extLst>
          </p:cNvPr>
          <p:cNvSpPr/>
          <p:nvPr/>
        </p:nvSpPr>
        <p:spPr>
          <a:xfrm>
            <a:off x="10080239" y="593042"/>
            <a:ext cx="2120905" cy="14204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1BD8FA6-4078-42F1-85FC-969A16FD28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310" y="243959"/>
            <a:ext cx="829565" cy="721024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92207CE6-CA42-4F47-B8D2-994804A7E261}"/>
              </a:ext>
            </a:extLst>
          </p:cNvPr>
          <p:cNvSpPr/>
          <p:nvPr/>
        </p:nvSpPr>
        <p:spPr>
          <a:xfrm>
            <a:off x="458680" y="1056443"/>
            <a:ext cx="11274640" cy="5335479"/>
          </a:xfrm>
          <a:prstGeom prst="rect">
            <a:avLst/>
          </a:prstGeom>
          <a:noFill/>
          <a:ln w="57150">
            <a:solidFill>
              <a:srgbClr val="807F8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B4FD254-9C36-43F1-8743-9982A825EE53}"/>
              </a:ext>
            </a:extLst>
          </p:cNvPr>
          <p:cNvSpPr/>
          <p:nvPr/>
        </p:nvSpPr>
        <p:spPr>
          <a:xfrm>
            <a:off x="9256295" y="6567423"/>
            <a:ext cx="293570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제주명조" panose="02000300000000000000" pitchFamily="2" charset="-127"/>
                <a:ea typeface="제주명조" panose="02000300000000000000" pitchFamily="2" charset="-127"/>
              </a:rPr>
              <a:t>엔지니어링 </a:t>
            </a:r>
            <a:r>
              <a:rPr lang="en-US" altLang="ko-KR" sz="1400" dirty="0">
                <a:latin typeface="제주명조" panose="02000300000000000000" pitchFamily="2" charset="-127"/>
                <a:ea typeface="제주명조" panose="02000300000000000000" pitchFamily="2" charset="-127"/>
              </a:rPr>
              <a:t>DB </a:t>
            </a:r>
            <a:r>
              <a:rPr lang="ko-KR" altLang="en-US" sz="1400" dirty="0">
                <a:latin typeface="제주명조" panose="02000300000000000000" pitchFamily="2" charset="-127"/>
                <a:ea typeface="제주명조" panose="02000300000000000000" pitchFamily="2" charset="-127"/>
              </a:rPr>
              <a:t>및 실습 </a:t>
            </a:r>
            <a:r>
              <a:rPr lang="en-US" altLang="ko-KR" sz="1400" dirty="0">
                <a:latin typeface="제주명조" panose="02000300000000000000" pitchFamily="2" charset="-127"/>
                <a:ea typeface="제주명조" panose="02000300000000000000" pitchFamily="2" charset="-127"/>
              </a:rPr>
              <a:t>Project 2</a:t>
            </a:r>
            <a:r>
              <a:rPr lang="ko-KR" altLang="en-US" sz="1400" dirty="0">
                <a:latin typeface="제주명조" panose="02000300000000000000" pitchFamily="2" charset="-127"/>
                <a:ea typeface="제주명조" panose="02000300000000000000" pitchFamily="2" charset="-127"/>
              </a:rPr>
              <a:t>조</a:t>
            </a:r>
            <a:endParaRPr lang="ko-KR" altLang="en-US" sz="14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BC22E83-7BB4-4BE2-9FD4-9414F5029B8B}"/>
              </a:ext>
            </a:extLst>
          </p:cNvPr>
          <p:cNvSpPr txBox="1"/>
          <p:nvPr/>
        </p:nvSpPr>
        <p:spPr>
          <a:xfrm>
            <a:off x="1242875" y="356521"/>
            <a:ext cx="42351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제주고딕" panose="02000300000000000000" pitchFamily="2" charset="-127"/>
                <a:ea typeface="제주고딕" panose="02000300000000000000" pitchFamily="2" charset="-127"/>
              </a:rPr>
              <a:t>6. 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제주고딕" panose="02000300000000000000" pitchFamily="2" charset="-127"/>
                <a:ea typeface="제주고딕" panose="02000300000000000000" pitchFamily="2" charset="-127"/>
              </a:rPr>
              <a:t>시각화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0BD9FBD8-3939-47B8-A840-6237B37D2417}"/>
              </a:ext>
            </a:extLst>
          </p:cNvPr>
          <p:cNvSpPr/>
          <p:nvPr/>
        </p:nvSpPr>
        <p:spPr>
          <a:xfrm>
            <a:off x="586347" y="1223694"/>
            <a:ext cx="161041" cy="246726"/>
          </a:xfrm>
          <a:prstGeom prst="rect">
            <a:avLst/>
          </a:prstGeom>
          <a:solidFill>
            <a:srgbClr val="0042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BFAA263-308A-40C4-A1DF-9A67763294DB}"/>
              </a:ext>
            </a:extLst>
          </p:cNvPr>
          <p:cNvCxnSpPr>
            <a:cxnSpLocks/>
          </p:cNvCxnSpPr>
          <p:nvPr/>
        </p:nvCxnSpPr>
        <p:spPr>
          <a:xfrm>
            <a:off x="1278604" y="861327"/>
            <a:ext cx="8859965" cy="19615"/>
          </a:xfrm>
          <a:prstGeom prst="line">
            <a:avLst/>
          </a:prstGeom>
          <a:ln w="285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1576B72-A50E-412A-928A-AC97C9EB6369}"/>
              </a:ext>
            </a:extLst>
          </p:cNvPr>
          <p:cNvSpPr txBox="1"/>
          <p:nvPr/>
        </p:nvSpPr>
        <p:spPr>
          <a:xfrm>
            <a:off x="745573" y="1119238"/>
            <a:ext cx="42351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제주고딕" panose="02000300000000000000" pitchFamily="2" charset="-127"/>
                <a:ea typeface="제주고딕" panose="02000300000000000000" pitchFamily="2" charset="-127"/>
              </a:rPr>
              <a:t>시각화 모델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782" y="1716046"/>
            <a:ext cx="4206165" cy="4550126"/>
          </a:xfrm>
          <a:prstGeom prst="rect">
            <a:avLst/>
          </a:prstGeom>
        </p:spPr>
      </p:pic>
      <p:sp>
        <p:nvSpPr>
          <p:cNvPr id="15" name="부제목 2">
            <a:extLst>
              <a:ext uri="{FF2B5EF4-FFF2-40B4-BE49-F238E27FC236}">
                <a16:creationId xmlns:a16="http://schemas.microsoft.com/office/drawing/2014/main" id="{FE6D787E-EA01-4D6E-BC82-DAF975E31C4D}"/>
              </a:ext>
            </a:extLst>
          </p:cNvPr>
          <p:cNvSpPr txBox="1">
            <a:spLocks/>
          </p:cNvSpPr>
          <p:nvPr/>
        </p:nvSpPr>
        <p:spPr>
          <a:xfrm>
            <a:off x="7336176" y="4995347"/>
            <a:ext cx="3378735" cy="788750"/>
          </a:xfrm>
          <a:prstGeom prst="rect">
            <a:avLst/>
          </a:prstGeom>
          <a:ln w="38100">
            <a:solidFill>
              <a:schemeClr val="accent4">
                <a:lumMod val="20000"/>
                <a:lumOff val="80000"/>
              </a:schemeClr>
            </a:solidFill>
          </a:ln>
        </p:spPr>
        <p:txBody>
          <a:bodyPr vert="horz" lIns="91440" tIns="45720" rIns="91440" bIns="45720" rtlCol="0">
            <a:normAutofit fontScale="925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400" dirty="0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</a:rPr>
              <a:t>경기도 성남시 기준의 이동 경로를 나타낸 모델</a:t>
            </a:r>
            <a:endParaRPr lang="en-US" altLang="ko-KR" sz="1400" dirty="0">
              <a:latin typeface="제주명조" panose="02000300000000000000" pitchFamily="2" charset="-127"/>
              <a:ea typeface="제주명조" panose="02000300000000000000" pitchFamily="2" charset="-127"/>
              <a:cs typeface="+mj-cs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</a:rPr>
              <a:t>통행량의 양에 따라 선의 굵기 표시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941350" y="2413627"/>
            <a:ext cx="885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확대</a:t>
            </a:r>
          </a:p>
        </p:txBody>
      </p:sp>
      <p:sp>
        <p:nvSpPr>
          <p:cNvPr id="6" name="아래로 구부러진 화살표 5"/>
          <p:cNvSpPr/>
          <p:nvPr/>
        </p:nvSpPr>
        <p:spPr>
          <a:xfrm rot="971118">
            <a:off x="2485491" y="2375269"/>
            <a:ext cx="3823398" cy="607354"/>
          </a:xfrm>
          <a:prstGeom prst="curvedDownArrow">
            <a:avLst>
              <a:gd name="adj1" fmla="val 46070"/>
              <a:gd name="adj2" fmla="val 110314"/>
              <a:gd name="adj3" fmla="val 6275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1610" y="1556440"/>
            <a:ext cx="4007868" cy="3117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2363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08BF8EFC-DF8E-403D-8B42-86B735737EA3}"/>
              </a:ext>
            </a:extLst>
          </p:cNvPr>
          <p:cNvSpPr/>
          <p:nvPr/>
        </p:nvSpPr>
        <p:spPr>
          <a:xfrm>
            <a:off x="9367007" y="377702"/>
            <a:ext cx="2834137" cy="14204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540CB4E-63F3-4344-A92C-3A4347D0CEAA}"/>
              </a:ext>
            </a:extLst>
          </p:cNvPr>
          <p:cNvSpPr/>
          <p:nvPr/>
        </p:nvSpPr>
        <p:spPr>
          <a:xfrm>
            <a:off x="10080239" y="593042"/>
            <a:ext cx="2120905" cy="14204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1BD8FA6-4078-42F1-85FC-969A16FD28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310" y="243959"/>
            <a:ext cx="829565" cy="721024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92207CE6-CA42-4F47-B8D2-994804A7E261}"/>
              </a:ext>
            </a:extLst>
          </p:cNvPr>
          <p:cNvSpPr/>
          <p:nvPr/>
        </p:nvSpPr>
        <p:spPr>
          <a:xfrm>
            <a:off x="458680" y="1056443"/>
            <a:ext cx="11274640" cy="5335479"/>
          </a:xfrm>
          <a:prstGeom prst="rect">
            <a:avLst/>
          </a:prstGeom>
          <a:noFill/>
          <a:ln w="57150">
            <a:solidFill>
              <a:srgbClr val="807F8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B4FD254-9C36-43F1-8743-9982A825EE53}"/>
              </a:ext>
            </a:extLst>
          </p:cNvPr>
          <p:cNvSpPr/>
          <p:nvPr/>
        </p:nvSpPr>
        <p:spPr>
          <a:xfrm>
            <a:off x="9256295" y="6567423"/>
            <a:ext cx="293570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제주명조" panose="02000300000000000000" pitchFamily="2" charset="-127"/>
                <a:ea typeface="제주명조" panose="02000300000000000000" pitchFamily="2" charset="-127"/>
              </a:rPr>
              <a:t>엔지니어링 </a:t>
            </a:r>
            <a:r>
              <a:rPr lang="en-US" altLang="ko-KR" sz="1400" dirty="0">
                <a:latin typeface="제주명조" panose="02000300000000000000" pitchFamily="2" charset="-127"/>
                <a:ea typeface="제주명조" panose="02000300000000000000" pitchFamily="2" charset="-127"/>
              </a:rPr>
              <a:t>DB </a:t>
            </a:r>
            <a:r>
              <a:rPr lang="ko-KR" altLang="en-US" sz="1400" dirty="0">
                <a:latin typeface="제주명조" panose="02000300000000000000" pitchFamily="2" charset="-127"/>
                <a:ea typeface="제주명조" panose="02000300000000000000" pitchFamily="2" charset="-127"/>
              </a:rPr>
              <a:t>및 실습 </a:t>
            </a:r>
            <a:r>
              <a:rPr lang="en-US" altLang="ko-KR" sz="1400" dirty="0">
                <a:latin typeface="제주명조" panose="02000300000000000000" pitchFamily="2" charset="-127"/>
                <a:ea typeface="제주명조" panose="02000300000000000000" pitchFamily="2" charset="-127"/>
              </a:rPr>
              <a:t>Project 2</a:t>
            </a:r>
            <a:r>
              <a:rPr lang="ko-KR" altLang="en-US" sz="1400" dirty="0">
                <a:latin typeface="제주명조" panose="02000300000000000000" pitchFamily="2" charset="-127"/>
                <a:ea typeface="제주명조" panose="02000300000000000000" pitchFamily="2" charset="-127"/>
              </a:rPr>
              <a:t>조</a:t>
            </a:r>
            <a:endParaRPr lang="ko-KR" altLang="en-US" sz="14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BC22E83-7BB4-4BE2-9FD4-9414F5029B8B}"/>
              </a:ext>
            </a:extLst>
          </p:cNvPr>
          <p:cNvSpPr txBox="1"/>
          <p:nvPr/>
        </p:nvSpPr>
        <p:spPr>
          <a:xfrm>
            <a:off x="1242875" y="356521"/>
            <a:ext cx="42351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제주고딕" panose="02000300000000000000" pitchFamily="2" charset="-127"/>
                <a:ea typeface="제주고딕" panose="02000300000000000000" pitchFamily="2" charset="-127"/>
              </a:rPr>
              <a:t>6. 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제주고딕" panose="02000300000000000000" pitchFamily="2" charset="-127"/>
                <a:ea typeface="제주고딕" panose="02000300000000000000" pitchFamily="2" charset="-127"/>
              </a:rPr>
              <a:t>시각화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0BD9FBD8-3939-47B8-A840-6237B37D2417}"/>
              </a:ext>
            </a:extLst>
          </p:cNvPr>
          <p:cNvSpPr/>
          <p:nvPr/>
        </p:nvSpPr>
        <p:spPr>
          <a:xfrm>
            <a:off x="586347" y="1223694"/>
            <a:ext cx="161041" cy="246726"/>
          </a:xfrm>
          <a:prstGeom prst="rect">
            <a:avLst/>
          </a:prstGeom>
          <a:solidFill>
            <a:srgbClr val="0042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BFAA263-308A-40C4-A1DF-9A67763294DB}"/>
              </a:ext>
            </a:extLst>
          </p:cNvPr>
          <p:cNvCxnSpPr>
            <a:cxnSpLocks/>
          </p:cNvCxnSpPr>
          <p:nvPr/>
        </p:nvCxnSpPr>
        <p:spPr>
          <a:xfrm>
            <a:off x="1278604" y="861327"/>
            <a:ext cx="8859965" cy="19615"/>
          </a:xfrm>
          <a:prstGeom prst="line">
            <a:avLst/>
          </a:prstGeom>
          <a:ln w="285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1576B72-A50E-412A-928A-AC97C9EB6369}"/>
              </a:ext>
            </a:extLst>
          </p:cNvPr>
          <p:cNvSpPr txBox="1"/>
          <p:nvPr/>
        </p:nvSpPr>
        <p:spPr>
          <a:xfrm>
            <a:off x="745573" y="1119238"/>
            <a:ext cx="42351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제주고딕" panose="02000300000000000000" pitchFamily="2" charset="-127"/>
                <a:ea typeface="제주고딕" panose="02000300000000000000" pitchFamily="2" charset="-127"/>
              </a:rPr>
              <a:t>시각화 모델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0562" y="1610808"/>
            <a:ext cx="5577090" cy="2989428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4577" y="4806564"/>
            <a:ext cx="3666545" cy="1355985"/>
          </a:xfrm>
          <a:prstGeom prst="rect">
            <a:avLst/>
          </a:prstGeom>
        </p:spPr>
      </p:pic>
      <p:sp>
        <p:nvSpPr>
          <p:cNvPr id="19" name="부제목 2">
            <a:extLst>
              <a:ext uri="{FF2B5EF4-FFF2-40B4-BE49-F238E27FC236}">
                <a16:creationId xmlns:a16="http://schemas.microsoft.com/office/drawing/2014/main" id="{FE6D787E-EA01-4D6E-BC82-DAF975E31C4D}"/>
              </a:ext>
            </a:extLst>
          </p:cNvPr>
          <p:cNvSpPr txBox="1">
            <a:spLocks/>
          </p:cNvSpPr>
          <p:nvPr/>
        </p:nvSpPr>
        <p:spPr>
          <a:xfrm>
            <a:off x="5345613" y="4777190"/>
            <a:ext cx="2398532" cy="288808"/>
          </a:xfrm>
          <a:prstGeom prst="rect">
            <a:avLst/>
          </a:prstGeom>
          <a:ln w="38100">
            <a:solidFill>
              <a:schemeClr val="accent4">
                <a:lumMod val="20000"/>
                <a:lumOff val="80000"/>
              </a:schemeClr>
            </a:solidFill>
          </a:ln>
        </p:spPr>
        <p:txBody>
          <a:bodyPr vert="horz" lIns="91440" tIns="45720" rIns="91440" bIns="45720" rtlCol="0">
            <a:normAutofit fontScale="62500" lnSpcReduction="2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400" dirty="0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</a:rPr>
              <a:t>성남시의 </a:t>
            </a:r>
            <a:r>
              <a:rPr lang="ko-KR" altLang="en-US" sz="1400" dirty="0" err="1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</a:rPr>
              <a:t>확진자의</a:t>
            </a:r>
            <a:r>
              <a:rPr lang="ko-KR" altLang="en-US" sz="1400" dirty="0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</a:rPr>
              <a:t> 이동경로 시각화한 모델</a:t>
            </a:r>
            <a:endParaRPr lang="en-US" altLang="ko-KR" sz="1400" dirty="0">
              <a:latin typeface="제주명조" panose="02000300000000000000" pitchFamily="2" charset="-127"/>
              <a:ea typeface="제주명조" panose="02000300000000000000" pitchFamily="2" charset="-127"/>
              <a:cs typeface="+mj-cs"/>
            </a:endParaRPr>
          </a:p>
        </p:txBody>
      </p:sp>
      <p:sp>
        <p:nvSpPr>
          <p:cNvPr id="21" name="부제목 2">
            <a:extLst>
              <a:ext uri="{FF2B5EF4-FFF2-40B4-BE49-F238E27FC236}">
                <a16:creationId xmlns:a16="http://schemas.microsoft.com/office/drawing/2014/main" id="{FE6D787E-EA01-4D6E-BC82-DAF975E31C4D}"/>
              </a:ext>
            </a:extLst>
          </p:cNvPr>
          <p:cNvSpPr txBox="1">
            <a:spLocks/>
          </p:cNvSpPr>
          <p:nvPr/>
        </p:nvSpPr>
        <p:spPr>
          <a:xfrm>
            <a:off x="5345611" y="5241499"/>
            <a:ext cx="2398533" cy="921050"/>
          </a:xfrm>
          <a:prstGeom prst="rect">
            <a:avLst/>
          </a:prstGeom>
          <a:ln w="38100">
            <a:solidFill>
              <a:schemeClr val="accent4">
                <a:lumMod val="20000"/>
                <a:lumOff val="80000"/>
              </a:schemeClr>
            </a:solidFill>
          </a:ln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400" dirty="0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</a:rPr>
              <a:t>통행량과 </a:t>
            </a:r>
            <a:r>
              <a:rPr lang="ko-KR" altLang="en-US" sz="1400" dirty="0" err="1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</a:rPr>
              <a:t>확진자의</a:t>
            </a:r>
            <a:r>
              <a:rPr lang="ko-KR" altLang="en-US" sz="1400" dirty="0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</a:rPr>
              <a:t> 경로를 </a:t>
            </a:r>
            <a:r>
              <a:rPr lang="ko-KR" altLang="en-US" sz="1400" dirty="0" err="1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</a:rPr>
              <a:t>시각화하여</a:t>
            </a:r>
            <a:r>
              <a:rPr lang="en-US" altLang="ko-KR" sz="1400" dirty="0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</a:rPr>
              <a:t>, </a:t>
            </a:r>
            <a:r>
              <a:rPr lang="ko-KR" altLang="en-US" sz="1400" dirty="0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</a:rPr>
              <a:t>앞으로의 환자 케이스가 </a:t>
            </a:r>
            <a:r>
              <a:rPr lang="ko-KR" altLang="en-US" sz="1400" dirty="0" err="1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</a:rPr>
              <a:t>생겼을때</a:t>
            </a:r>
            <a:r>
              <a:rPr lang="ko-KR" altLang="en-US" sz="1400" dirty="0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</a:rPr>
              <a:t> 대처할 수 있는 정보를 알려줄 수 있다</a:t>
            </a:r>
            <a:r>
              <a:rPr lang="en-US" altLang="ko-KR" sz="1400" dirty="0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</a:rPr>
              <a:t>.</a:t>
            </a:r>
          </a:p>
        </p:txBody>
      </p:sp>
      <p:sp>
        <p:nvSpPr>
          <p:cNvPr id="22" name="아래로 구부러진 화살표 21"/>
          <p:cNvSpPr/>
          <p:nvPr/>
        </p:nvSpPr>
        <p:spPr>
          <a:xfrm rot="17608305">
            <a:off x="198181" y="3722011"/>
            <a:ext cx="2195562" cy="418319"/>
          </a:xfrm>
          <a:prstGeom prst="curvedDownArrow">
            <a:avLst>
              <a:gd name="adj1" fmla="val 46070"/>
              <a:gd name="adj2" fmla="val 110314"/>
              <a:gd name="adj3" fmla="val 6275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4" name="부제목 2">
            <a:extLst>
              <a:ext uri="{FF2B5EF4-FFF2-40B4-BE49-F238E27FC236}">
                <a16:creationId xmlns:a16="http://schemas.microsoft.com/office/drawing/2014/main" id="{FE6D787E-EA01-4D6E-BC82-DAF975E31C4D}"/>
              </a:ext>
            </a:extLst>
          </p:cNvPr>
          <p:cNvSpPr txBox="1">
            <a:spLocks/>
          </p:cNvSpPr>
          <p:nvPr/>
        </p:nvSpPr>
        <p:spPr>
          <a:xfrm>
            <a:off x="8882440" y="1614042"/>
            <a:ext cx="1591462" cy="271727"/>
          </a:xfrm>
          <a:prstGeom prst="rect">
            <a:avLst/>
          </a:prstGeom>
          <a:ln w="38100">
            <a:solidFill>
              <a:schemeClr val="accent4">
                <a:lumMod val="20000"/>
                <a:lumOff val="80000"/>
              </a:schemeClr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100" dirty="0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</a:rPr>
              <a:t>사용 코드</a:t>
            </a: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52178" y="2061271"/>
            <a:ext cx="3251985" cy="1849398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52178" y="3205855"/>
            <a:ext cx="3251985" cy="704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644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직사각형 32">
            <a:extLst>
              <a:ext uri="{FF2B5EF4-FFF2-40B4-BE49-F238E27FC236}">
                <a16:creationId xmlns:a16="http://schemas.microsoft.com/office/drawing/2014/main" id="{1BE2C658-0A2C-4B75-A0D6-A63B3FEF1A54}"/>
              </a:ext>
            </a:extLst>
          </p:cNvPr>
          <p:cNvSpPr/>
          <p:nvPr/>
        </p:nvSpPr>
        <p:spPr>
          <a:xfrm>
            <a:off x="6677921" y="2025281"/>
            <a:ext cx="4768506" cy="362822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제주고딕" panose="02000300000000000000" pitchFamily="2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88C2F67-95B6-4B18-B82E-69F220C93232}"/>
              </a:ext>
            </a:extLst>
          </p:cNvPr>
          <p:cNvSpPr/>
          <p:nvPr/>
        </p:nvSpPr>
        <p:spPr>
          <a:xfrm>
            <a:off x="586347" y="2006079"/>
            <a:ext cx="5961212" cy="362822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제주고딕" panose="02000300000000000000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8BF8EFC-DF8E-403D-8B42-86B735737EA3}"/>
              </a:ext>
            </a:extLst>
          </p:cNvPr>
          <p:cNvSpPr/>
          <p:nvPr/>
        </p:nvSpPr>
        <p:spPr>
          <a:xfrm>
            <a:off x="9367007" y="377702"/>
            <a:ext cx="2834137" cy="14204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540CB4E-63F3-4344-A92C-3A4347D0CEAA}"/>
              </a:ext>
            </a:extLst>
          </p:cNvPr>
          <p:cNvSpPr/>
          <p:nvPr/>
        </p:nvSpPr>
        <p:spPr>
          <a:xfrm>
            <a:off x="10080239" y="593042"/>
            <a:ext cx="2120905" cy="14204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1BD8FA6-4078-42F1-85FC-969A16FD28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310" y="243959"/>
            <a:ext cx="829565" cy="721024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92207CE6-CA42-4F47-B8D2-994804A7E261}"/>
              </a:ext>
            </a:extLst>
          </p:cNvPr>
          <p:cNvSpPr/>
          <p:nvPr/>
        </p:nvSpPr>
        <p:spPr>
          <a:xfrm>
            <a:off x="458680" y="1056443"/>
            <a:ext cx="11274640" cy="5335479"/>
          </a:xfrm>
          <a:prstGeom prst="rect">
            <a:avLst/>
          </a:prstGeom>
          <a:noFill/>
          <a:ln w="57150">
            <a:solidFill>
              <a:srgbClr val="807F8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B4FD254-9C36-43F1-8743-9982A825EE53}"/>
              </a:ext>
            </a:extLst>
          </p:cNvPr>
          <p:cNvSpPr/>
          <p:nvPr/>
        </p:nvSpPr>
        <p:spPr>
          <a:xfrm>
            <a:off x="9256295" y="6567423"/>
            <a:ext cx="293570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제주명조" panose="02000300000000000000" pitchFamily="2" charset="-127"/>
                <a:ea typeface="제주명조" panose="02000300000000000000" pitchFamily="2" charset="-127"/>
              </a:rPr>
              <a:t>엔지니어링 </a:t>
            </a:r>
            <a:r>
              <a:rPr lang="en-US" altLang="ko-KR" sz="1400" dirty="0">
                <a:latin typeface="제주명조" panose="02000300000000000000" pitchFamily="2" charset="-127"/>
                <a:ea typeface="제주명조" panose="02000300000000000000" pitchFamily="2" charset="-127"/>
              </a:rPr>
              <a:t>DB </a:t>
            </a:r>
            <a:r>
              <a:rPr lang="ko-KR" altLang="en-US" sz="1400" dirty="0">
                <a:latin typeface="제주명조" panose="02000300000000000000" pitchFamily="2" charset="-127"/>
                <a:ea typeface="제주명조" panose="02000300000000000000" pitchFamily="2" charset="-127"/>
              </a:rPr>
              <a:t>및 실습 </a:t>
            </a:r>
            <a:r>
              <a:rPr lang="en-US" altLang="ko-KR" sz="1400" dirty="0">
                <a:latin typeface="제주명조" panose="02000300000000000000" pitchFamily="2" charset="-127"/>
                <a:ea typeface="제주명조" panose="02000300000000000000" pitchFamily="2" charset="-127"/>
              </a:rPr>
              <a:t>Project 2</a:t>
            </a:r>
            <a:r>
              <a:rPr lang="ko-KR" altLang="en-US" sz="1400" dirty="0">
                <a:latin typeface="제주명조" panose="02000300000000000000" pitchFamily="2" charset="-127"/>
                <a:ea typeface="제주명조" panose="02000300000000000000" pitchFamily="2" charset="-127"/>
              </a:rPr>
              <a:t>조</a:t>
            </a:r>
            <a:endParaRPr lang="ko-KR" altLang="en-US" sz="14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BC22E83-7BB4-4BE2-9FD4-9414F5029B8B}"/>
              </a:ext>
            </a:extLst>
          </p:cNvPr>
          <p:cNvSpPr txBox="1"/>
          <p:nvPr/>
        </p:nvSpPr>
        <p:spPr>
          <a:xfrm>
            <a:off x="1242875" y="356521"/>
            <a:ext cx="42351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제주고딕" panose="02000300000000000000" pitchFamily="2" charset="-127"/>
                <a:ea typeface="제주고딕" panose="02000300000000000000" pitchFamily="2" charset="-127"/>
              </a:rPr>
              <a:t>7. 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제주고딕" panose="02000300000000000000" pitchFamily="2" charset="-127"/>
                <a:ea typeface="제주고딕" panose="02000300000000000000" pitchFamily="2" charset="-127"/>
              </a:rPr>
              <a:t>데이터베이스 구현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0BD9FBD8-3939-47B8-A840-6237B37D2417}"/>
              </a:ext>
            </a:extLst>
          </p:cNvPr>
          <p:cNvSpPr/>
          <p:nvPr/>
        </p:nvSpPr>
        <p:spPr>
          <a:xfrm>
            <a:off x="586347" y="1223694"/>
            <a:ext cx="161041" cy="246726"/>
          </a:xfrm>
          <a:prstGeom prst="rect">
            <a:avLst/>
          </a:prstGeom>
          <a:solidFill>
            <a:srgbClr val="0042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BFAA263-308A-40C4-A1DF-9A67763294DB}"/>
              </a:ext>
            </a:extLst>
          </p:cNvPr>
          <p:cNvCxnSpPr>
            <a:cxnSpLocks/>
          </p:cNvCxnSpPr>
          <p:nvPr/>
        </p:nvCxnSpPr>
        <p:spPr>
          <a:xfrm>
            <a:off x="1278604" y="861327"/>
            <a:ext cx="8859965" cy="19615"/>
          </a:xfrm>
          <a:prstGeom prst="line">
            <a:avLst/>
          </a:prstGeom>
          <a:ln w="285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1576B72-A50E-412A-928A-AC97C9EB6369}"/>
              </a:ext>
            </a:extLst>
          </p:cNvPr>
          <p:cNvSpPr txBox="1"/>
          <p:nvPr/>
        </p:nvSpPr>
        <p:spPr>
          <a:xfrm>
            <a:off x="745573" y="1119238"/>
            <a:ext cx="42351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제주고딕" panose="02000300000000000000" pitchFamily="2" charset="-127"/>
                <a:ea typeface="제주고딕" panose="02000300000000000000" pitchFamily="2" charset="-127"/>
              </a:rPr>
              <a:t>MY-SQL 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제주고딕" panose="02000300000000000000" pitchFamily="2" charset="-127"/>
                <a:ea typeface="제주고딕" panose="02000300000000000000" pitchFamily="2" charset="-127"/>
              </a:rPr>
              <a:t>질의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6294B7B-5C01-4286-B17F-B018C6C826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573" y="2663124"/>
            <a:ext cx="3269564" cy="96335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8005EA7-0367-423A-B6D1-2FD86FB278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0624" y="2279310"/>
            <a:ext cx="1739875" cy="140708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8261A8D-1B4A-461E-A4A0-C3ED66B676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145" y="4236207"/>
            <a:ext cx="3287079" cy="940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B3CB3C9-ACE9-4FD0-9CD9-620CB963CB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60624" y="4070269"/>
            <a:ext cx="1716521" cy="1261117"/>
          </a:xfrm>
          <a:prstGeom prst="rect">
            <a:avLst/>
          </a:prstGeom>
        </p:spPr>
      </p:pic>
      <p:sp>
        <p:nvSpPr>
          <p:cNvPr id="10" name="부제목 2">
            <a:extLst>
              <a:ext uri="{FF2B5EF4-FFF2-40B4-BE49-F238E27FC236}">
                <a16:creationId xmlns:a16="http://schemas.microsoft.com/office/drawing/2014/main" id="{BD50377B-4BAE-4751-82C1-C2CBA9C37A02}"/>
              </a:ext>
            </a:extLst>
          </p:cNvPr>
          <p:cNvSpPr txBox="1">
            <a:spLocks/>
          </p:cNvSpPr>
          <p:nvPr/>
        </p:nvSpPr>
        <p:spPr>
          <a:xfrm>
            <a:off x="949382" y="2242856"/>
            <a:ext cx="3269563" cy="31803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200" dirty="0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</a:rPr>
              <a:t>[</a:t>
            </a:r>
            <a:r>
              <a:rPr lang="ko-KR" altLang="en-US" sz="1200" dirty="0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</a:rPr>
              <a:t>경기도 성남시 기준 도착지의 통행량 내림차순 검색</a:t>
            </a:r>
            <a:r>
              <a:rPr lang="en-US" altLang="ko-KR" sz="1200" dirty="0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</a:rPr>
              <a:t>]</a:t>
            </a:r>
            <a:endParaRPr lang="ko-KR" altLang="en-US" sz="1200" dirty="0">
              <a:latin typeface="제주명조" panose="02000300000000000000" pitchFamily="2" charset="-127"/>
              <a:ea typeface="제주명조" panose="02000300000000000000" pitchFamily="2" charset="-127"/>
              <a:cs typeface="+mj-cs"/>
            </a:endParaRPr>
          </a:p>
        </p:txBody>
      </p:sp>
      <p:sp>
        <p:nvSpPr>
          <p:cNvPr id="19" name="부제목 2">
            <a:extLst>
              <a:ext uri="{FF2B5EF4-FFF2-40B4-BE49-F238E27FC236}">
                <a16:creationId xmlns:a16="http://schemas.microsoft.com/office/drawing/2014/main" id="{DA50B87C-EC26-4A10-B863-A4276B6E40DC}"/>
              </a:ext>
            </a:extLst>
          </p:cNvPr>
          <p:cNvSpPr txBox="1">
            <a:spLocks/>
          </p:cNvSpPr>
          <p:nvPr/>
        </p:nvSpPr>
        <p:spPr>
          <a:xfrm>
            <a:off x="939956" y="3826714"/>
            <a:ext cx="3507544" cy="3180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200" dirty="0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</a:rPr>
              <a:t>[</a:t>
            </a:r>
            <a:r>
              <a:rPr lang="ko-KR" altLang="en-US" sz="1200" dirty="0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</a:rPr>
              <a:t>경기도 성남시 기준 출발지의 통행량 내림차순  검색</a:t>
            </a:r>
            <a:r>
              <a:rPr lang="en-US" altLang="ko-KR" sz="1200" dirty="0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</a:rPr>
              <a:t>]</a:t>
            </a:r>
            <a:endParaRPr lang="ko-KR" altLang="en-US" sz="1200" dirty="0">
              <a:latin typeface="제주명조" panose="02000300000000000000" pitchFamily="2" charset="-127"/>
              <a:ea typeface="제주명조" panose="02000300000000000000" pitchFamily="2" charset="-127"/>
              <a:cs typeface="+mj-cs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7AD4F47-5C8F-4087-9624-C1BCAB80993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32981" y="2572796"/>
            <a:ext cx="3139043" cy="87916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3B1BB94-6BDE-4917-AA99-4E0ACDF5059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76945" y="2993064"/>
            <a:ext cx="2200871" cy="83196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3148F382-31BA-43E1-967F-0E36675357C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71545" y="4176424"/>
            <a:ext cx="2773215" cy="890969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C102261-08B9-4465-B1B7-3EBBCF5AB86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04965" y="4798316"/>
            <a:ext cx="1534119" cy="495638"/>
          </a:xfrm>
          <a:prstGeom prst="rect">
            <a:avLst/>
          </a:prstGeom>
        </p:spPr>
      </p:pic>
      <p:sp>
        <p:nvSpPr>
          <p:cNvPr id="31" name="부제목 2">
            <a:extLst>
              <a:ext uri="{FF2B5EF4-FFF2-40B4-BE49-F238E27FC236}">
                <a16:creationId xmlns:a16="http://schemas.microsoft.com/office/drawing/2014/main" id="{A0120A8B-7FD7-433F-B1D1-80F191CCC568}"/>
              </a:ext>
            </a:extLst>
          </p:cNvPr>
          <p:cNvSpPr txBox="1">
            <a:spLocks/>
          </p:cNvSpPr>
          <p:nvPr/>
        </p:nvSpPr>
        <p:spPr>
          <a:xfrm>
            <a:off x="54981" y="1730100"/>
            <a:ext cx="5629269" cy="6040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200" b="1" dirty="0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</a:rPr>
              <a:t>질의 </a:t>
            </a:r>
            <a:r>
              <a:rPr lang="en-US" altLang="ko-KR" sz="1200" b="1" dirty="0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</a:rPr>
              <a:t>1. </a:t>
            </a:r>
            <a:r>
              <a:rPr lang="ko-KR" altLang="en-US" sz="1200" b="1" dirty="0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</a:rPr>
              <a:t>새로운 </a:t>
            </a:r>
            <a:r>
              <a:rPr lang="ko-KR" altLang="en-US" sz="1200" b="1" dirty="0" err="1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</a:rPr>
              <a:t>확진자</a:t>
            </a:r>
            <a:r>
              <a:rPr lang="ko-KR" altLang="en-US" sz="1200" b="1" dirty="0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</a:rPr>
              <a:t> 지역에서 타 지역으로의 확산을 파악하기 위해 사용</a:t>
            </a:r>
          </a:p>
        </p:txBody>
      </p:sp>
      <p:sp>
        <p:nvSpPr>
          <p:cNvPr id="34" name="부제목 2">
            <a:extLst>
              <a:ext uri="{FF2B5EF4-FFF2-40B4-BE49-F238E27FC236}">
                <a16:creationId xmlns:a16="http://schemas.microsoft.com/office/drawing/2014/main" id="{80B0E2F7-06FF-4FA4-9819-5190DB666183}"/>
              </a:ext>
            </a:extLst>
          </p:cNvPr>
          <p:cNvSpPr txBox="1">
            <a:spLocks/>
          </p:cNvSpPr>
          <p:nvPr/>
        </p:nvSpPr>
        <p:spPr>
          <a:xfrm>
            <a:off x="6391028" y="2272588"/>
            <a:ext cx="4185498" cy="3180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200" dirty="0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</a:rPr>
              <a:t>[</a:t>
            </a:r>
            <a:r>
              <a:rPr lang="ko-KR" altLang="en-US" sz="1200" dirty="0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</a:rPr>
              <a:t>경기도 성남시의 코로나 전담 병원의 병실 수 확인</a:t>
            </a:r>
            <a:r>
              <a:rPr lang="en-US" altLang="ko-KR" sz="1200" dirty="0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</a:rPr>
              <a:t>]</a:t>
            </a:r>
            <a:endParaRPr lang="ko-KR" altLang="en-US" sz="1200" dirty="0">
              <a:latin typeface="제주명조" panose="02000300000000000000" pitchFamily="2" charset="-127"/>
              <a:ea typeface="제주명조" panose="02000300000000000000" pitchFamily="2" charset="-127"/>
              <a:cs typeface="+mj-cs"/>
            </a:endParaRPr>
          </a:p>
        </p:txBody>
      </p:sp>
      <p:sp>
        <p:nvSpPr>
          <p:cNvPr id="35" name="부제목 2">
            <a:extLst>
              <a:ext uri="{FF2B5EF4-FFF2-40B4-BE49-F238E27FC236}">
                <a16:creationId xmlns:a16="http://schemas.microsoft.com/office/drawing/2014/main" id="{ABC2F8F8-A738-4C2F-BE81-ECF11FD80114}"/>
              </a:ext>
            </a:extLst>
          </p:cNvPr>
          <p:cNvSpPr txBox="1">
            <a:spLocks/>
          </p:cNvSpPr>
          <p:nvPr/>
        </p:nvSpPr>
        <p:spPr>
          <a:xfrm>
            <a:off x="6070517" y="3929657"/>
            <a:ext cx="4185498" cy="3180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200" dirty="0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</a:rPr>
              <a:t>[</a:t>
            </a:r>
            <a:r>
              <a:rPr lang="ko-KR" altLang="en-US" sz="1200" dirty="0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</a:rPr>
              <a:t>경기도 성남시의 코로나 입원 환자 수 확인</a:t>
            </a:r>
            <a:r>
              <a:rPr lang="en-US" altLang="ko-KR" sz="1200" dirty="0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</a:rPr>
              <a:t>]</a:t>
            </a:r>
            <a:endParaRPr lang="ko-KR" altLang="en-US" sz="1200" dirty="0">
              <a:latin typeface="제주명조" panose="02000300000000000000" pitchFamily="2" charset="-127"/>
              <a:ea typeface="제주명조" panose="02000300000000000000" pitchFamily="2" charset="-127"/>
              <a:cs typeface="+mj-cs"/>
            </a:endParaRPr>
          </a:p>
        </p:txBody>
      </p:sp>
      <p:sp>
        <p:nvSpPr>
          <p:cNvPr id="36" name="부제목 2">
            <a:extLst>
              <a:ext uri="{FF2B5EF4-FFF2-40B4-BE49-F238E27FC236}">
                <a16:creationId xmlns:a16="http://schemas.microsoft.com/office/drawing/2014/main" id="{A04B6E10-5BAA-4309-B566-59D18E37AB46}"/>
              </a:ext>
            </a:extLst>
          </p:cNvPr>
          <p:cNvSpPr txBox="1">
            <a:spLocks/>
          </p:cNvSpPr>
          <p:nvPr/>
        </p:nvSpPr>
        <p:spPr>
          <a:xfrm>
            <a:off x="6052307" y="1730100"/>
            <a:ext cx="5629269" cy="6040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200" b="1" dirty="0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</a:rPr>
              <a:t>질의</a:t>
            </a:r>
            <a:r>
              <a:rPr lang="en-US" altLang="ko-KR" sz="1200" b="1" dirty="0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</a:rPr>
              <a:t>2. </a:t>
            </a:r>
            <a:r>
              <a:rPr lang="ko-KR" altLang="en-US" sz="1200" b="1" dirty="0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</a:rPr>
              <a:t>새로운 </a:t>
            </a:r>
            <a:r>
              <a:rPr lang="ko-KR" altLang="en-US" sz="1200" b="1" dirty="0" err="1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</a:rPr>
              <a:t>확진자</a:t>
            </a:r>
            <a:r>
              <a:rPr lang="ko-KR" altLang="en-US" sz="1200" b="1" dirty="0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</a:rPr>
              <a:t> 지역의 코로나 전담 병원의 병실 수 확보에 사용</a:t>
            </a:r>
          </a:p>
        </p:txBody>
      </p:sp>
    </p:spTree>
    <p:extLst>
      <p:ext uri="{BB962C8B-B14F-4D97-AF65-F5344CB8AC3E}">
        <p14:creationId xmlns:p14="http://schemas.microsoft.com/office/powerpoint/2010/main" val="38040692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08BF8EFC-DF8E-403D-8B42-86B735737EA3}"/>
              </a:ext>
            </a:extLst>
          </p:cNvPr>
          <p:cNvSpPr/>
          <p:nvPr/>
        </p:nvSpPr>
        <p:spPr>
          <a:xfrm>
            <a:off x="9367007" y="377702"/>
            <a:ext cx="2834137" cy="14204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540CB4E-63F3-4344-A92C-3A4347D0CEAA}"/>
              </a:ext>
            </a:extLst>
          </p:cNvPr>
          <p:cNvSpPr/>
          <p:nvPr/>
        </p:nvSpPr>
        <p:spPr>
          <a:xfrm>
            <a:off x="10080239" y="593042"/>
            <a:ext cx="2120905" cy="14204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1BD8FA6-4078-42F1-85FC-969A16FD28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310" y="243959"/>
            <a:ext cx="829565" cy="721024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92207CE6-CA42-4F47-B8D2-994804A7E261}"/>
              </a:ext>
            </a:extLst>
          </p:cNvPr>
          <p:cNvSpPr/>
          <p:nvPr/>
        </p:nvSpPr>
        <p:spPr>
          <a:xfrm>
            <a:off x="458680" y="1056443"/>
            <a:ext cx="11274640" cy="5335479"/>
          </a:xfrm>
          <a:prstGeom prst="rect">
            <a:avLst/>
          </a:prstGeom>
          <a:noFill/>
          <a:ln w="57150">
            <a:solidFill>
              <a:srgbClr val="807F8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B4FD254-9C36-43F1-8743-9982A825EE53}"/>
              </a:ext>
            </a:extLst>
          </p:cNvPr>
          <p:cNvSpPr/>
          <p:nvPr/>
        </p:nvSpPr>
        <p:spPr>
          <a:xfrm>
            <a:off x="9256295" y="6567423"/>
            <a:ext cx="293570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제주명조" panose="02000300000000000000" pitchFamily="2" charset="-127"/>
                <a:ea typeface="제주명조" panose="02000300000000000000" pitchFamily="2" charset="-127"/>
              </a:rPr>
              <a:t>엔지니어링 </a:t>
            </a:r>
            <a:r>
              <a:rPr lang="en-US" altLang="ko-KR" sz="1400" dirty="0">
                <a:latin typeface="제주명조" panose="02000300000000000000" pitchFamily="2" charset="-127"/>
                <a:ea typeface="제주명조" panose="02000300000000000000" pitchFamily="2" charset="-127"/>
              </a:rPr>
              <a:t>DB </a:t>
            </a:r>
            <a:r>
              <a:rPr lang="ko-KR" altLang="en-US" sz="1400" dirty="0">
                <a:latin typeface="제주명조" panose="02000300000000000000" pitchFamily="2" charset="-127"/>
                <a:ea typeface="제주명조" panose="02000300000000000000" pitchFamily="2" charset="-127"/>
              </a:rPr>
              <a:t>및 실습 </a:t>
            </a:r>
            <a:r>
              <a:rPr lang="en-US" altLang="ko-KR" sz="1400" dirty="0">
                <a:latin typeface="제주명조" panose="02000300000000000000" pitchFamily="2" charset="-127"/>
                <a:ea typeface="제주명조" panose="02000300000000000000" pitchFamily="2" charset="-127"/>
              </a:rPr>
              <a:t>Project 2</a:t>
            </a:r>
            <a:r>
              <a:rPr lang="ko-KR" altLang="en-US" sz="1400" dirty="0">
                <a:latin typeface="제주명조" panose="02000300000000000000" pitchFamily="2" charset="-127"/>
                <a:ea typeface="제주명조" panose="02000300000000000000" pitchFamily="2" charset="-127"/>
              </a:rPr>
              <a:t>조</a:t>
            </a:r>
            <a:endParaRPr lang="ko-KR" altLang="en-US" sz="14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BC22E83-7BB4-4BE2-9FD4-9414F5029B8B}"/>
              </a:ext>
            </a:extLst>
          </p:cNvPr>
          <p:cNvSpPr txBox="1"/>
          <p:nvPr/>
        </p:nvSpPr>
        <p:spPr>
          <a:xfrm>
            <a:off x="1242875" y="356521"/>
            <a:ext cx="42351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제주고딕" panose="02000300000000000000" pitchFamily="2" charset="-127"/>
                <a:ea typeface="제주고딕" panose="02000300000000000000" pitchFamily="2" charset="-127"/>
              </a:rPr>
              <a:t>1. 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제주고딕" panose="02000300000000000000" pitchFamily="2" charset="-127"/>
                <a:ea typeface="제주고딕" panose="02000300000000000000" pitchFamily="2" charset="-127"/>
              </a:rPr>
              <a:t>문제 정의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0BD9FBD8-3939-47B8-A840-6237B37D2417}"/>
              </a:ext>
            </a:extLst>
          </p:cNvPr>
          <p:cNvSpPr/>
          <p:nvPr/>
        </p:nvSpPr>
        <p:spPr>
          <a:xfrm>
            <a:off x="2504793" y="1982235"/>
            <a:ext cx="161041" cy="246726"/>
          </a:xfrm>
          <a:prstGeom prst="rect">
            <a:avLst/>
          </a:prstGeom>
          <a:solidFill>
            <a:srgbClr val="0042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BFAA263-308A-40C4-A1DF-9A67763294DB}"/>
              </a:ext>
            </a:extLst>
          </p:cNvPr>
          <p:cNvCxnSpPr>
            <a:cxnSpLocks/>
          </p:cNvCxnSpPr>
          <p:nvPr/>
        </p:nvCxnSpPr>
        <p:spPr>
          <a:xfrm>
            <a:off x="1278604" y="861327"/>
            <a:ext cx="8859965" cy="19615"/>
          </a:xfrm>
          <a:prstGeom prst="line">
            <a:avLst/>
          </a:prstGeom>
          <a:ln w="285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C3F45A9D-6946-4616-A2F0-944805EFF828}"/>
              </a:ext>
            </a:extLst>
          </p:cNvPr>
          <p:cNvSpPr txBox="1"/>
          <p:nvPr/>
        </p:nvSpPr>
        <p:spPr>
          <a:xfrm>
            <a:off x="916012" y="2593717"/>
            <a:ext cx="4834258" cy="29631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 dirty="0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</a:rPr>
              <a:t>늘어나는 코로나 </a:t>
            </a:r>
            <a:r>
              <a:rPr lang="ko-KR" altLang="en-US" sz="1400" dirty="0" err="1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</a:rPr>
              <a:t>확진자</a:t>
            </a:r>
            <a:r>
              <a:rPr lang="ko-KR" altLang="en-US" sz="1400" dirty="0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</a:rPr>
              <a:t> 발생으로</a:t>
            </a:r>
            <a:r>
              <a:rPr lang="en-US" altLang="ko-KR" sz="1400" dirty="0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</a:rPr>
              <a:t> </a:t>
            </a:r>
            <a:r>
              <a:rPr lang="ko-KR" altLang="en-US" sz="1400" dirty="0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</a:rPr>
              <a:t>사회적 혼란 야기</a:t>
            </a:r>
            <a:endParaRPr lang="en-US" altLang="ko-KR" sz="1400" dirty="0">
              <a:latin typeface="제주명조" panose="02000300000000000000" pitchFamily="2" charset="-127"/>
              <a:ea typeface="제주명조" panose="02000300000000000000" pitchFamily="2" charset="-127"/>
              <a:cs typeface="+mj-cs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altLang="ko-KR" sz="1400" dirty="0">
              <a:latin typeface="제주명조" panose="02000300000000000000" pitchFamily="2" charset="-127"/>
              <a:ea typeface="제주명조" panose="02000300000000000000" pitchFamily="2" charset="-127"/>
              <a:cs typeface="+mj-cs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 dirty="0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</a:rPr>
              <a:t>전례 없는 </a:t>
            </a:r>
            <a:r>
              <a:rPr lang="ko-KR" altLang="en-US" sz="1400" dirty="0" err="1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</a:rPr>
              <a:t>감염병</a:t>
            </a:r>
            <a:r>
              <a:rPr lang="ko-KR" altLang="en-US" sz="1400" dirty="0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</a:rPr>
              <a:t> 유행으로 사례별 분석 필요성 대두</a:t>
            </a:r>
            <a:endParaRPr lang="en-US" altLang="ko-KR" sz="1400" dirty="0">
              <a:latin typeface="제주명조" panose="02000300000000000000" pitchFamily="2" charset="-127"/>
              <a:ea typeface="제주명조" panose="02000300000000000000" pitchFamily="2" charset="-127"/>
              <a:cs typeface="+mj-cs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altLang="ko-KR" sz="1400" dirty="0">
              <a:latin typeface="제주명조" panose="02000300000000000000" pitchFamily="2" charset="-127"/>
              <a:ea typeface="제주명조" panose="02000300000000000000" pitchFamily="2" charset="-127"/>
              <a:cs typeface="+mj-cs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 dirty="0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</a:rPr>
              <a:t>코로나 바이러스 대처 의료 장비 및 시설 확보 필요</a:t>
            </a:r>
            <a:endParaRPr lang="en-US" altLang="ko-KR" sz="1400" dirty="0">
              <a:latin typeface="제주명조" panose="02000300000000000000" pitchFamily="2" charset="-127"/>
              <a:ea typeface="제주명조" panose="02000300000000000000" pitchFamily="2" charset="-127"/>
              <a:cs typeface="+mj-cs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altLang="ko-KR" sz="1400" dirty="0">
              <a:latin typeface="제주명조" panose="02000300000000000000" pitchFamily="2" charset="-127"/>
              <a:ea typeface="제주명조" panose="02000300000000000000" pitchFamily="2" charset="-127"/>
              <a:cs typeface="+mj-cs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 dirty="0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</a:rPr>
              <a:t>한정된 의료인력 및 물자로 우선순위 및 예측 필요</a:t>
            </a:r>
            <a:endParaRPr lang="en-US" altLang="ko-KR" sz="1400" dirty="0">
              <a:latin typeface="제주명조" panose="02000300000000000000" pitchFamily="2" charset="-127"/>
              <a:ea typeface="제주명조" panose="02000300000000000000" pitchFamily="2" charset="-127"/>
              <a:cs typeface="+mj-cs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altLang="ko-KR" sz="1400" dirty="0">
              <a:latin typeface="제주명조" panose="02000300000000000000" pitchFamily="2" charset="-127"/>
              <a:ea typeface="제주명조" panose="02000300000000000000" pitchFamily="2" charset="-127"/>
              <a:cs typeface="+mj-cs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 dirty="0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</a:rPr>
              <a:t>빠른 상황판단을 위한 정확한 </a:t>
            </a:r>
            <a:r>
              <a:rPr lang="en-US" altLang="ko-KR" sz="1400" dirty="0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</a:rPr>
              <a:t>DB </a:t>
            </a:r>
            <a:r>
              <a:rPr lang="ko-KR" altLang="en-US" sz="1400" dirty="0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</a:rPr>
              <a:t>구축 필요</a:t>
            </a:r>
            <a:endParaRPr lang="en-US" altLang="ko-KR" sz="1400" dirty="0">
              <a:latin typeface="제주명조" panose="02000300000000000000" pitchFamily="2" charset="-127"/>
              <a:ea typeface="제주명조" panose="02000300000000000000" pitchFamily="2" charset="-127"/>
              <a:cs typeface="+mj-cs"/>
            </a:endParaRPr>
          </a:p>
        </p:txBody>
      </p:sp>
      <p:sp>
        <p:nvSpPr>
          <p:cNvPr id="67" name="순서도: 수행의 시작/종료 66">
            <a:extLst>
              <a:ext uri="{FF2B5EF4-FFF2-40B4-BE49-F238E27FC236}">
                <a16:creationId xmlns:a16="http://schemas.microsoft.com/office/drawing/2014/main" id="{3A0304A2-E5B1-4BF7-BBA4-BDC1097738C1}"/>
              </a:ext>
            </a:extLst>
          </p:cNvPr>
          <p:cNvSpPr/>
          <p:nvPr/>
        </p:nvSpPr>
        <p:spPr>
          <a:xfrm>
            <a:off x="862222" y="1840706"/>
            <a:ext cx="4834258" cy="529784"/>
          </a:xfrm>
          <a:prstGeom prst="flowChartTerminator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문제 정의</a:t>
            </a:r>
          </a:p>
        </p:txBody>
      </p:sp>
      <p:pic>
        <p:nvPicPr>
          <p:cNvPr id="3074" name="Picture 2" descr="소강 국면 '코로나19' 옅어진 공포…경북·대구 지역민 &quot;다시 일상으로 ...">
            <a:extLst>
              <a:ext uri="{FF2B5EF4-FFF2-40B4-BE49-F238E27FC236}">
                <a16:creationId xmlns:a16="http://schemas.microsoft.com/office/drawing/2014/main" id="{AF7A4510-F329-46A2-864B-EFCCC27FF9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1850" y="2289497"/>
            <a:ext cx="4986100" cy="3164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순서도: 수행의 시작/종료 1">
            <a:extLst>
              <a:ext uri="{FF2B5EF4-FFF2-40B4-BE49-F238E27FC236}">
                <a16:creationId xmlns:a16="http://schemas.microsoft.com/office/drawing/2014/main" id="{DC331419-E495-4903-9767-ED7E6F233EFB}"/>
              </a:ext>
            </a:extLst>
          </p:cNvPr>
          <p:cNvSpPr/>
          <p:nvPr/>
        </p:nvSpPr>
        <p:spPr>
          <a:xfrm>
            <a:off x="6373692" y="4924096"/>
            <a:ext cx="4834258" cy="529784"/>
          </a:xfrm>
          <a:prstGeom prst="flowChartTerminator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bg1">
                    <a:lumMod val="95000"/>
                  </a:schemeClr>
                </a:solidFill>
              </a:rPr>
              <a:t>코로나로 변한 일상</a:t>
            </a:r>
          </a:p>
        </p:txBody>
      </p:sp>
    </p:spTree>
    <p:extLst>
      <p:ext uri="{BB962C8B-B14F-4D97-AF65-F5344CB8AC3E}">
        <p14:creationId xmlns:p14="http://schemas.microsoft.com/office/powerpoint/2010/main" val="717256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직사각형 31">
            <a:extLst>
              <a:ext uri="{FF2B5EF4-FFF2-40B4-BE49-F238E27FC236}">
                <a16:creationId xmlns:a16="http://schemas.microsoft.com/office/drawing/2014/main" id="{ECC8420E-9465-4038-8748-DEA440B03833}"/>
              </a:ext>
            </a:extLst>
          </p:cNvPr>
          <p:cNvSpPr/>
          <p:nvPr/>
        </p:nvSpPr>
        <p:spPr>
          <a:xfrm>
            <a:off x="6174736" y="2006079"/>
            <a:ext cx="5430917" cy="362822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제주고딕" panose="02000300000000000000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949795B-A6D3-41F2-931F-BC1E05615F36}"/>
              </a:ext>
            </a:extLst>
          </p:cNvPr>
          <p:cNvSpPr/>
          <p:nvPr/>
        </p:nvSpPr>
        <p:spPr>
          <a:xfrm>
            <a:off x="586347" y="2006079"/>
            <a:ext cx="5501602" cy="362822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제주고딕" panose="02000300000000000000" pitchFamily="2" charset="-127"/>
            </a:endParaRPr>
          </a:p>
        </p:txBody>
      </p:sp>
      <p:sp>
        <p:nvSpPr>
          <p:cNvPr id="15" name="부제목 2">
            <a:extLst>
              <a:ext uri="{FF2B5EF4-FFF2-40B4-BE49-F238E27FC236}">
                <a16:creationId xmlns:a16="http://schemas.microsoft.com/office/drawing/2014/main" id="{C97C1433-AE8B-44A5-9112-DB442FC01628}"/>
              </a:ext>
            </a:extLst>
          </p:cNvPr>
          <p:cNvSpPr txBox="1">
            <a:spLocks/>
          </p:cNvSpPr>
          <p:nvPr/>
        </p:nvSpPr>
        <p:spPr>
          <a:xfrm>
            <a:off x="297390" y="2156103"/>
            <a:ext cx="3269563" cy="3180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200" dirty="0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</a:rPr>
              <a:t>[</a:t>
            </a:r>
            <a:r>
              <a:rPr lang="ko-KR" altLang="en-US" sz="1200" dirty="0" err="1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</a:rPr>
              <a:t>확진자</a:t>
            </a:r>
            <a:r>
              <a:rPr lang="ko-KR" altLang="en-US" sz="1200" dirty="0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</a:rPr>
              <a:t> 추가를 위한 속성 값 검색</a:t>
            </a:r>
            <a:r>
              <a:rPr lang="en-US" altLang="ko-KR" sz="1200" dirty="0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</a:rPr>
              <a:t>]</a:t>
            </a:r>
            <a:endParaRPr lang="ko-KR" altLang="en-US" sz="1200" dirty="0">
              <a:latin typeface="제주명조" panose="02000300000000000000" pitchFamily="2" charset="-127"/>
              <a:ea typeface="제주명조" panose="02000300000000000000" pitchFamily="2" charset="-127"/>
              <a:cs typeface="+mj-cs"/>
            </a:endParaRPr>
          </a:p>
        </p:txBody>
      </p:sp>
      <p:sp>
        <p:nvSpPr>
          <p:cNvPr id="16" name="부제목 2">
            <a:extLst>
              <a:ext uri="{FF2B5EF4-FFF2-40B4-BE49-F238E27FC236}">
                <a16:creationId xmlns:a16="http://schemas.microsoft.com/office/drawing/2014/main" id="{D161D8A3-AE21-4343-A07E-E0C5AEEF8715}"/>
              </a:ext>
            </a:extLst>
          </p:cNvPr>
          <p:cNvSpPr txBox="1">
            <a:spLocks/>
          </p:cNvSpPr>
          <p:nvPr/>
        </p:nvSpPr>
        <p:spPr>
          <a:xfrm>
            <a:off x="-567188" y="1741357"/>
            <a:ext cx="5629269" cy="6040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200" b="1" dirty="0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</a:rPr>
              <a:t>질의 </a:t>
            </a:r>
            <a:r>
              <a:rPr lang="en-US" altLang="ko-KR" sz="1200" b="1" dirty="0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</a:rPr>
              <a:t>3. </a:t>
            </a:r>
            <a:r>
              <a:rPr lang="ko-KR" altLang="en-US" sz="1200" b="1" dirty="0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</a:rPr>
              <a:t>새로운 </a:t>
            </a:r>
            <a:r>
              <a:rPr lang="ko-KR" altLang="en-US" sz="1200" b="1" dirty="0" err="1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</a:rPr>
              <a:t>확진자</a:t>
            </a:r>
            <a:r>
              <a:rPr lang="ko-KR" altLang="en-US" sz="1200" b="1" dirty="0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</a:rPr>
              <a:t> 추가를 위한 필수 속성값 검색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8BF8EFC-DF8E-403D-8B42-86B735737EA3}"/>
              </a:ext>
            </a:extLst>
          </p:cNvPr>
          <p:cNvSpPr/>
          <p:nvPr/>
        </p:nvSpPr>
        <p:spPr>
          <a:xfrm>
            <a:off x="9367007" y="377702"/>
            <a:ext cx="2834137" cy="14204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540CB4E-63F3-4344-A92C-3A4347D0CEAA}"/>
              </a:ext>
            </a:extLst>
          </p:cNvPr>
          <p:cNvSpPr/>
          <p:nvPr/>
        </p:nvSpPr>
        <p:spPr>
          <a:xfrm>
            <a:off x="10080239" y="593042"/>
            <a:ext cx="2120905" cy="14204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1BD8FA6-4078-42F1-85FC-969A16FD28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310" y="243959"/>
            <a:ext cx="829565" cy="721024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92207CE6-CA42-4F47-B8D2-994804A7E261}"/>
              </a:ext>
            </a:extLst>
          </p:cNvPr>
          <p:cNvSpPr/>
          <p:nvPr/>
        </p:nvSpPr>
        <p:spPr>
          <a:xfrm>
            <a:off x="458680" y="1056443"/>
            <a:ext cx="11274640" cy="5335479"/>
          </a:xfrm>
          <a:prstGeom prst="rect">
            <a:avLst/>
          </a:prstGeom>
          <a:noFill/>
          <a:ln w="57150">
            <a:solidFill>
              <a:srgbClr val="807F8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B4FD254-9C36-43F1-8743-9982A825EE53}"/>
              </a:ext>
            </a:extLst>
          </p:cNvPr>
          <p:cNvSpPr/>
          <p:nvPr/>
        </p:nvSpPr>
        <p:spPr>
          <a:xfrm>
            <a:off x="9256295" y="6567423"/>
            <a:ext cx="293570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제주명조" panose="02000300000000000000" pitchFamily="2" charset="-127"/>
                <a:ea typeface="제주명조" panose="02000300000000000000" pitchFamily="2" charset="-127"/>
              </a:rPr>
              <a:t>엔지니어링 </a:t>
            </a:r>
            <a:r>
              <a:rPr lang="en-US" altLang="ko-KR" sz="1400" dirty="0">
                <a:latin typeface="제주명조" panose="02000300000000000000" pitchFamily="2" charset="-127"/>
                <a:ea typeface="제주명조" panose="02000300000000000000" pitchFamily="2" charset="-127"/>
              </a:rPr>
              <a:t>DB </a:t>
            </a:r>
            <a:r>
              <a:rPr lang="ko-KR" altLang="en-US" sz="1400" dirty="0">
                <a:latin typeface="제주명조" panose="02000300000000000000" pitchFamily="2" charset="-127"/>
                <a:ea typeface="제주명조" panose="02000300000000000000" pitchFamily="2" charset="-127"/>
              </a:rPr>
              <a:t>및 실습 </a:t>
            </a:r>
            <a:r>
              <a:rPr lang="en-US" altLang="ko-KR" sz="1400" dirty="0">
                <a:latin typeface="제주명조" panose="02000300000000000000" pitchFamily="2" charset="-127"/>
                <a:ea typeface="제주명조" panose="02000300000000000000" pitchFamily="2" charset="-127"/>
              </a:rPr>
              <a:t>Project 2</a:t>
            </a:r>
            <a:r>
              <a:rPr lang="ko-KR" altLang="en-US" sz="1400" dirty="0">
                <a:latin typeface="제주명조" panose="02000300000000000000" pitchFamily="2" charset="-127"/>
                <a:ea typeface="제주명조" panose="02000300000000000000" pitchFamily="2" charset="-127"/>
              </a:rPr>
              <a:t>조</a:t>
            </a:r>
            <a:endParaRPr lang="ko-KR" altLang="en-US" sz="14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BC22E83-7BB4-4BE2-9FD4-9414F5029B8B}"/>
              </a:ext>
            </a:extLst>
          </p:cNvPr>
          <p:cNvSpPr txBox="1"/>
          <p:nvPr/>
        </p:nvSpPr>
        <p:spPr>
          <a:xfrm>
            <a:off x="1242875" y="356521"/>
            <a:ext cx="42351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제주고딕" panose="02000300000000000000" pitchFamily="2" charset="-127"/>
                <a:ea typeface="제주고딕" panose="02000300000000000000" pitchFamily="2" charset="-127"/>
              </a:rPr>
              <a:t>7. 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제주고딕" panose="02000300000000000000" pitchFamily="2" charset="-127"/>
                <a:ea typeface="제주고딕" panose="02000300000000000000" pitchFamily="2" charset="-127"/>
              </a:rPr>
              <a:t>데이터베이스 구현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0BD9FBD8-3939-47B8-A840-6237B37D2417}"/>
              </a:ext>
            </a:extLst>
          </p:cNvPr>
          <p:cNvSpPr/>
          <p:nvPr/>
        </p:nvSpPr>
        <p:spPr>
          <a:xfrm>
            <a:off x="586347" y="1223694"/>
            <a:ext cx="161041" cy="246726"/>
          </a:xfrm>
          <a:prstGeom prst="rect">
            <a:avLst/>
          </a:prstGeom>
          <a:solidFill>
            <a:srgbClr val="0042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BFAA263-308A-40C4-A1DF-9A67763294DB}"/>
              </a:ext>
            </a:extLst>
          </p:cNvPr>
          <p:cNvCxnSpPr>
            <a:cxnSpLocks/>
          </p:cNvCxnSpPr>
          <p:nvPr/>
        </p:nvCxnSpPr>
        <p:spPr>
          <a:xfrm>
            <a:off x="1278604" y="861327"/>
            <a:ext cx="8859965" cy="19615"/>
          </a:xfrm>
          <a:prstGeom prst="line">
            <a:avLst/>
          </a:prstGeom>
          <a:ln w="285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1576B72-A50E-412A-928A-AC97C9EB6369}"/>
              </a:ext>
            </a:extLst>
          </p:cNvPr>
          <p:cNvSpPr txBox="1"/>
          <p:nvPr/>
        </p:nvSpPr>
        <p:spPr>
          <a:xfrm>
            <a:off x="745573" y="1119238"/>
            <a:ext cx="42351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제주고딕" panose="02000300000000000000" pitchFamily="2" charset="-127"/>
                <a:ea typeface="제주고딕" panose="02000300000000000000" pitchFamily="2" charset="-127"/>
              </a:rPr>
              <a:t>MY-SQL 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제주고딕" panose="02000300000000000000" pitchFamily="2" charset="-127"/>
                <a:ea typeface="제주고딕" panose="02000300000000000000" pitchFamily="2" charset="-127"/>
              </a:rPr>
              <a:t>질의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4DE1F50-F5BB-49E5-9BDF-DA8BB8334C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061"/>
          <a:stretch/>
        </p:blipFill>
        <p:spPr>
          <a:xfrm>
            <a:off x="884613" y="2693800"/>
            <a:ext cx="3152775" cy="77901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58AD37B-8FD2-403F-9BF9-9A57D21C89A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7913"/>
          <a:stretch/>
        </p:blipFill>
        <p:spPr>
          <a:xfrm>
            <a:off x="745573" y="3650508"/>
            <a:ext cx="2224582" cy="129587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B53E39C-7764-46B5-A27B-821E0CECA69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4220"/>
          <a:stretch/>
        </p:blipFill>
        <p:spPr>
          <a:xfrm>
            <a:off x="3194130" y="3655025"/>
            <a:ext cx="2618710" cy="1295876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A99D1CA4-7C14-4BE6-987D-CD4D2264D7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38669" y="3536871"/>
            <a:ext cx="2081954" cy="864297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DF042134-BB82-4834-9EB0-05D84F8329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11924" y="4492628"/>
            <a:ext cx="5180886" cy="498001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7BECC044-090A-42C9-B9FF-7BB36487609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24360"/>
          <a:stretch/>
        </p:blipFill>
        <p:spPr>
          <a:xfrm>
            <a:off x="6338669" y="4990028"/>
            <a:ext cx="4558897" cy="498001"/>
          </a:xfrm>
          <a:prstGeom prst="rect">
            <a:avLst/>
          </a:prstGeom>
        </p:spPr>
      </p:pic>
      <p:sp>
        <p:nvSpPr>
          <p:cNvPr id="35" name="부제목 2">
            <a:extLst>
              <a:ext uri="{FF2B5EF4-FFF2-40B4-BE49-F238E27FC236}">
                <a16:creationId xmlns:a16="http://schemas.microsoft.com/office/drawing/2014/main" id="{58040CB0-D638-4378-96F7-78F80884A39C}"/>
              </a:ext>
            </a:extLst>
          </p:cNvPr>
          <p:cNvSpPr txBox="1">
            <a:spLocks/>
          </p:cNvSpPr>
          <p:nvPr/>
        </p:nvSpPr>
        <p:spPr>
          <a:xfrm>
            <a:off x="5812840" y="2156103"/>
            <a:ext cx="3269563" cy="3180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200" dirty="0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</a:rPr>
              <a:t>[</a:t>
            </a:r>
            <a:r>
              <a:rPr lang="ko-KR" altLang="en-US" sz="1200" dirty="0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</a:rPr>
              <a:t>새로운 </a:t>
            </a:r>
            <a:r>
              <a:rPr lang="ko-KR" altLang="en-US" sz="1200" dirty="0" err="1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</a:rPr>
              <a:t>확진자</a:t>
            </a:r>
            <a:r>
              <a:rPr lang="ko-KR" altLang="en-US" sz="1200" dirty="0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</a:rPr>
              <a:t> 정보 삽입</a:t>
            </a:r>
            <a:r>
              <a:rPr lang="en-US" altLang="ko-KR" sz="1200" dirty="0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</a:rPr>
              <a:t>]</a:t>
            </a:r>
            <a:endParaRPr lang="ko-KR" altLang="en-US" sz="1200" dirty="0">
              <a:latin typeface="제주명조" panose="02000300000000000000" pitchFamily="2" charset="-127"/>
              <a:ea typeface="제주명조" panose="02000300000000000000" pitchFamily="2" charset="-127"/>
              <a:cs typeface="+mj-cs"/>
            </a:endParaRPr>
          </a:p>
        </p:txBody>
      </p:sp>
      <p:sp>
        <p:nvSpPr>
          <p:cNvPr id="37" name="부제목 2">
            <a:extLst>
              <a:ext uri="{FF2B5EF4-FFF2-40B4-BE49-F238E27FC236}">
                <a16:creationId xmlns:a16="http://schemas.microsoft.com/office/drawing/2014/main" id="{FE01D090-6C6C-4A02-AF08-17D928998CF3}"/>
              </a:ext>
            </a:extLst>
          </p:cNvPr>
          <p:cNvSpPr txBox="1">
            <a:spLocks/>
          </p:cNvSpPr>
          <p:nvPr/>
        </p:nvSpPr>
        <p:spPr>
          <a:xfrm>
            <a:off x="4435000" y="1741357"/>
            <a:ext cx="5629269" cy="6040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200" b="1" dirty="0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</a:rPr>
              <a:t>질의 </a:t>
            </a:r>
            <a:r>
              <a:rPr lang="en-US" altLang="ko-KR" sz="1200" b="1" dirty="0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</a:rPr>
              <a:t>4. </a:t>
            </a:r>
            <a:r>
              <a:rPr lang="ko-KR" altLang="en-US" sz="1200" b="1" dirty="0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</a:rPr>
              <a:t>새로운 </a:t>
            </a:r>
            <a:r>
              <a:rPr lang="ko-KR" altLang="en-US" sz="1200" b="1" dirty="0" err="1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</a:rPr>
              <a:t>확진자</a:t>
            </a:r>
            <a:r>
              <a:rPr lang="ko-KR" altLang="en-US" sz="1200" b="1" dirty="0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</a:rPr>
              <a:t> 정보 삽입</a:t>
            </a: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536BD177-170A-4D1F-A79C-829FC175826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15753" y="2424867"/>
            <a:ext cx="3748516" cy="1090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7987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AA4DFE08-0D39-45D5-89BB-31DAEB40ED17}"/>
              </a:ext>
            </a:extLst>
          </p:cNvPr>
          <p:cNvSpPr/>
          <p:nvPr/>
        </p:nvSpPr>
        <p:spPr>
          <a:xfrm>
            <a:off x="586347" y="2006079"/>
            <a:ext cx="10804742" cy="4073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제주고딕" panose="02000300000000000000" pitchFamily="2" charset="-127"/>
            </a:endParaRPr>
          </a:p>
        </p:txBody>
      </p:sp>
      <p:sp>
        <p:nvSpPr>
          <p:cNvPr id="15" name="부제목 2">
            <a:extLst>
              <a:ext uri="{FF2B5EF4-FFF2-40B4-BE49-F238E27FC236}">
                <a16:creationId xmlns:a16="http://schemas.microsoft.com/office/drawing/2014/main" id="{C3691388-EF5F-4500-A87A-5BA7DE172BD9}"/>
              </a:ext>
            </a:extLst>
          </p:cNvPr>
          <p:cNvSpPr txBox="1">
            <a:spLocks/>
          </p:cNvSpPr>
          <p:nvPr/>
        </p:nvSpPr>
        <p:spPr>
          <a:xfrm>
            <a:off x="610923" y="2159737"/>
            <a:ext cx="3269563" cy="3180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200" dirty="0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</a:rPr>
              <a:t>[</a:t>
            </a:r>
            <a:r>
              <a:rPr lang="ko-KR" altLang="en-US" sz="1200" dirty="0" err="1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</a:rPr>
              <a:t>확진자</a:t>
            </a:r>
            <a:r>
              <a:rPr lang="ko-KR" altLang="en-US" sz="1200" dirty="0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</a:rPr>
              <a:t> 정보를 지울 때 참조 무결성 확인</a:t>
            </a:r>
            <a:r>
              <a:rPr lang="en-US" altLang="ko-KR" sz="1200" dirty="0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</a:rPr>
              <a:t>]</a:t>
            </a:r>
            <a:endParaRPr lang="ko-KR" altLang="en-US" sz="1200" dirty="0">
              <a:latin typeface="제주명조" panose="02000300000000000000" pitchFamily="2" charset="-127"/>
              <a:ea typeface="제주명조" panose="02000300000000000000" pitchFamily="2" charset="-127"/>
              <a:cs typeface="+mj-cs"/>
            </a:endParaRPr>
          </a:p>
        </p:txBody>
      </p:sp>
      <p:sp>
        <p:nvSpPr>
          <p:cNvPr id="16" name="부제목 2">
            <a:extLst>
              <a:ext uri="{FF2B5EF4-FFF2-40B4-BE49-F238E27FC236}">
                <a16:creationId xmlns:a16="http://schemas.microsoft.com/office/drawing/2014/main" id="{4FA6F6A0-1E99-4A02-A243-3A2BB5E925C1}"/>
              </a:ext>
            </a:extLst>
          </p:cNvPr>
          <p:cNvSpPr txBox="1">
            <a:spLocks/>
          </p:cNvSpPr>
          <p:nvPr/>
        </p:nvSpPr>
        <p:spPr>
          <a:xfrm>
            <a:off x="-1209214" y="1686599"/>
            <a:ext cx="5629269" cy="6040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200" b="1" dirty="0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</a:rPr>
              <a:t>질의</a:t>
            </a:r>
            <a:r>
              <a:rPr lang="en-US" altLang="ko-KR" sz="1200" b="1" dirty="0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</a:rPr>
              <a:t>5. </a:t>
            </a:r>
            <a:r>
              <a:rPr lang="ko-KR" altLang="en-US" sz="1200" b="1" dirty="0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</a:rPr>
              <a:t>참조 무결성 조건 확인 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8BF8EFC-DF8E-403D-8B42-86B735737EA3}"/>
              </a:ext>
            </a:extLst>
          </p:cNvPr>
          <p:cNvSpPr/>
          <p:nvPr/>
        </p:nvSpPr>
        <p:spPr>
          <a:xfrm>
            <a:off x="9367007" y="377702"/>
            <a:ext cx="2834137" cy="14204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540CB4E-63F3-4344-A92C-3A4347D0CEAA}"/>
              </a:ext>
            </a:extLst>
          </p:cNvPr>
          <p:cNvSpPr/>
          <p:nvPr/>
        </p:nvSpPr>
        <p:spPr>
          <a:xfrm>
            <a:off x="10080239" y="593042"/>
            <a:ext cx="2120905" cy="14204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1BD8FA6-4078-42F1-85FC-969A16FD28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310" y="243959"/>
            <a:ext cx="829565" cy="721024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92207CE6-CA42-4F47-B8D2-994804A7E261}"/>
              </a:ext>
            </a:extLst>
          </p:cNvPr>
          <p:cNvSpPr/>
          <p:nvPr/>
        </p:nvSpPr>
        <p:spPr>
          <a:xfrm>
            <a:off x="458680" y="1056443"/>
            <a:ext cx="11274640" cy="5335479"/>
          </a:xfrm>
          <a:prstGeom prst="rect">
            <a:avLst/>
          </a:prstGeom>
          <a:noFill/>
          <a:ln w="57150">
            <a:solidFill>
              <a:srgbClr val="807F8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B4FD254-9C36-43F1-8743-9982A825EE53}"/>
              </a:ext>
            </a:extLst>
          </p:cNvPr>
          <p:cNvSpPr/>
          <p:nvPr/>
        </p:nvSpPr>
        <p:spPr>
          <a:xfrm>
            <a:off x="9256295" y="6567423"/>
            <a:ext cx="293570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제주명조" panose="02000300000000000000" pitchFamily="2" charset="-127"/>
                <a:ea typeface="제주명조" panose="02000300000000000000" pitchFamily="2" charset="-127"/>
              </a:rPr>
              <a:t>엔지니어링 </a:t>
            </a:r>
            <a:r>
              <a:rPr lang="en-US" altLang="ko-KR" sz="1400" dirty="0">
                <a:latin typeface="제주명조" panose="02000300000000000000" pitchFamily="2" charset="-127"/>
                <a:ea typeface="제주명조" panose="02000300000000000000" pitchFamily="2" charset="-127"/>
              </a:rPr>
              <a:t>DB </a:t>
            </a:r>
            <a:r>
              <a:rPr lang="ko-KR" altLang="en-US" sz="1400" dirty="0">
                <a:latin typeface="제주명조" panose="02000300000000000000" pitchFamily="2" charset="-127"/>
                <a:ea typeface="제주명조" panose="02000300000000000000" pitchFamily="2" charset="-127"/>
              </a:rPr>
              <a:t>및 실습 </a:t>
            </a:r>
            <a:r>
              <a:rPr lang="en-US" altLang="ko-KR" sz="1400" dirty="0">
                <a:latin typeface="제주명조" panose="02000300000000000000" pitchFamily="2" charset="-127"/>
                <a:ea typeface="제주명조" panose="02000300000000000000" pitchFamily="2" charset="-127"/>
              </a:rPr>
              <a:t>Project 2</a:t>
            </a:r>
            <a:r>
              <a:rPr lang="ko-KR" altLang="en-US" sz="1400" dirty="0">
                <a:latin typeface="제주명조" panose="02000300000000000000" pitchFamily="2" charset="-127"/>
                <a:ea typeface="제주명조" panose="02000300000000000000" pitchFamily="2" charset="-127"/>
              </a:rPr>
              <a:t>조</a:t>
            </a:r>
            <a:endParaRPr lang="ko-KR" altLang="en-US" sz="14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BC22E83-7BB4-4BE2-9FD4-9414F5029B8B}"/>
              </a:ext>
            </a:extLst>
          </p:cNvPr>
          <p:cNvSpPr txBox="1"/>
          <p:nvPr/>
        </p:nvSpPr>
        <p:spPr>
          <a:xfrm>
            <a:off x="1242875" y="356521"/>
            <a:ext cx="42351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제주고딕" panose="02000300000000000000" pitchFamily="2" charset="-127"/>
                <a:ea typeface="제주고딕" panose="02000300000000000000" pitchFamily="2" charset="-127"/>
              </a:rPr>
              <a:t>7. 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제주고딕" panose="02000300000000000000" pitchFamily="2" charset="-127"/>
                <a:ea typeface="제주고딕" panose="02000300000000000000" pitchFamily="2" charset="-127"/>
              </a:rPr>
              <a:t>데이터베이스 구현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0BD9FBD8-3939-47B8-A840-6237B37D2417}"/>
              </a:ext>
            </a:extLst>
          </p:cNvPr>
          <p:cNvSpPr/>
          <p:nvPr/>
        </p:nvSpPr>
        <p:spPr>
          <a:xfrm>
            <a:off x="586347" y="1223694"/>
            <a:ext cx="161041" cy="246726"/>
          </a:xfrm>
          <a:prstGeom prst="rect">
            <a:avLst/>
          </a:prstGeom>
          <a:solidFill>
            <a:srgbClr val="0042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BFAA263-308A-40C4-A1DF-9A67763294DB}"/>
              </a:ext>
            </a:extLst>
          </p:cNvPr>
          <p:cNvCxnSpPr>
            <a:cxnSpLocks/>
          </p:cNvCxnSpPr>
          <p:nvPr/>
        </p:nvCxnSpPr>
        <p:spPr>
          <a:xfrm>
            <a:off x="1278604" y="861327"/>
            <a:ext cx="8859965" cy="19615"/>
          </a:xfrm>
          <a:prstGeom prst="line">
            <a:avLst/>
          </a:prstGeom>
          <a:ln w="285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1576B72-A50E-412A-928A-AC97C9EB6369}"/>
              </a:ext>
            </a:extLst>
          </p:cNvPr>
          <p:cNvSpPr txBox="1"/>
          <p:nvPr/>
        </p:nvSpPr>
        <p:spPr>
          <a:xfrm>
            <a:off x="745573" y="1119238"/>
            <a:ext cx="42351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제주고딕" panose="02000300000000000000" pitchFamily="2" charset="-127"/>
                <a:ea typeface="제주고딕" panose="02000300000000000000" pitchFamily="2" charset="-127"/>
              </a:rPr>
              <a:t>MY-SQL 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제주고딕" panose="02000300000000000000" pitchFamily="2" charset="-127"/>
                <a:ea typeface="제주고딕" panose="02000300000000000000" pitchFamily="2" charset="-127"/>
              </a:rPr>
              <a:t>질의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84480E0-26BA-443C-8727-706FE64959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888" y="2417808"/>
            <a:ext cx="2994598" cy="73892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99A5207-6CFE-4195-B555-DF37E5571A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3274" y="3284308"/>
            <a:ext cx="9416265" cy="17373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AC8F628-228B-428B-88CC-1E3DB0087F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3274" y="3593111"/>
            <a:ext cx="5470043" cy="2168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7929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08BF8EFC-DF8E-403D-8B42-86B735737EA3}"/>
              </a:ext>
            </a:extLst>
          </p:cNvPr>
          <p:cNvSpPr/>
          <p:nvPr/>
        </p:nvSpPr>
        <p:spPr>
          <a:xfrm>
            <a:off x="9367007" y="377702"/>
            <a:ext cx="2834137" cy="14204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540CB4E-63F3-4344-A92C-3A4347D0CEAA}"/>
              </a:ext>
            </a:extLst>
          </p:cNvPr>
          <p:cNvSpPr/>
          <p:nvPr/>
        </p:nvSpPr>
        <p:spPr>
          <a:xfrm>
            <a:off x="10080239" y="593042"/>
            <a:ext cx="2120905" cy="14204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1BD8FA6-4078-42F1-85FC-969A16FD28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310" y="243959"/>
            <a:ext cx="829565" cy="721024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92207CE6-CA42-4F47-B8D2-994804A7E261}"/>
              </a:ext>
            </a:extLst>
          </p:cNvPr>
          <p:cNvSpPr/>
          <p:nvPr/>
        </p:nvSpPr>
        <p:spPr>
          <a:xfrm>
            <a:off x="458680" y="1056443"/>
            <a:ext cx="11274640" cy="5335479"/>
          </a:xfrm>
          <a:prstGeom prst="rect">
            <a:avLst/>
          </a:prstGeom>
          <a:noFill/>
          <a:ln w="57150">
            <a:solidFill>
              <a:srgbClr val="807F8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B4FD254-9C36-43F1-8743-9982A825EE53}"/>
              </a:ext>
            </a:extLst>
          </p:cNvPr>
          <p:cNvSpPr/>
          <p:nvPr/>
        </p:nvSpPr>
        <p:spPr>
          <a:xfrm>
            <a:off x="9256295" y="6567423"/>
            <a:ext cx="293570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제주명조" panose="02000300000000000000" pitchFamily="2" charset="-127"/>
                <a:ea typeface="제주명조" panose="02000300000000000000" pitchFamily="2" charset="-127"/>
              </a:rPr>
              <a:t>엔지니어링 </a:t>
            </a:r>
            <a:r>
              <a:rPr lang="en-US" altLang="ko-KR" sz="1400" dirty="0">
                <a:latin typeface="제주명조" panose="02000300000000000000" pitchFamily="2" charset="-127"/>
                <a:ea typeface="제주명조" panose="02000300000000000000" pitchFamily="2" charset="-127"/>
              </a:rPr>
              <a:t>DB </a:t>
            </a:r>
            <a:r>
              <a:rPr lang="ko-KR" altLang="en-US" sz="1400" dirty="0">
                <a:latin typeface="제주명조" panose="02000300000000000000" pitchFamily="2" charset="-127"/>
                <a:ea typeface="제주명조" panose="02000300000000000000" pitchFamily="2" charset="-127"/>
              </a:rPr>
              <a:t>및 실습 </a:t>
            </a:r>
            <a:r>
              <a:rPr lang="en-US" altLang="ko-KR" sz="1400" dirty="0">
                <a:latin typeface="제주명조" panose="02000300000000000000" pitchFamily="2" charset="-127"/>
                <a:ea typeface="제주명조" panose="02000300000000000000" pitchFamily="2" charset="-127"/>
              </a:rPr>
              <a:t>Project 2</a:t>
            </a:r>
            <a:r>
              <a:rPr lang="ko-KR" altLang="en-US" sz="1400" dirty="0">
                <a:latin typeface="제주명조" panose="02000300000000000000" pitchFamily="2" charset="-127"/>
                <a:ea typeface="제주명조" panose="02000300000000000000" pitchFamily="2" charset="-127"/>
              </a:rPr>
              <a:t>조</a:t>
            </a:r>
            <a:endParaRPr lang="ko-KR" altLang="en-US" sz="14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BC22E83-7BB4-4BE2-9FD4-9414F5029B8B}"/>
              </a:ext>
            </a:extLst>
          </p:cNvPr>
          <p:cNvSpPr txBox="1"/>
          <p:nvPr/>
        </p:nvSpPr>
        <p:spPr>
          <a:xfrm>
            <a:off x="1242875" y="356521"/>
            <a:ext cx="42351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제주고딕" panose="02000300000000000000" pitchFamily="2" charset="-127"/>
                <a:ea typeface="제주고딕" panose="02000300000000000000" pitchFamily="2" charset="-127"/>
              </a:rPr>
              <a:t>8. 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제주고딕" panose="02000300000000000000" pitchFamily="2" charset="-127"/>
                <a:ea typeface="제주고딕" panose="02000300000000000000" pitchFamily="2" charset="-127"/>
              </a:rPr>
              <a:t>결론 및 기대효과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BFAA263-308A-40C4-A1DF-9A67763294DB}"/>
              </a:ext>
            </a:extLst>
          </p:cNvPr>
          <p:cNvCxnSpPr>
            <a:cxnSpLocks/>
          </p:cNvCxnSpPr>
          <p:nvPr/>
        </p:nvCxnSpPr>
        <p:spPr>
          <a:xfrm>
            <a:off x="1278604" y="861327"/>
            <a:ext cx="8859965" cy="19615"/>
          </a:xfrm>
          <a:prstGeom prst="line">
            <a:avLst/>
          </a:prstGeom>
          <a:ln w="285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A6FE2B4-78A9-4A37-8E54-7642CCAC03DF}"/>
              </a:ext>
            </a:extLst>
          </p:cNvPr>
          <p:cNvSpPr txBox="1"/>
          <p:nvPr/>
        </p:nvSpPr>
        <p:spPr>
          <a:xfrm>
            <a:off x="495071" y="6448213"/>
            <a:ext cx="9308899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700" dirty="0" err="1"/>
              <a:t>Icons</a:t>
            </a:r>
            <a:r>
              <a:rPr lang="ko-KR" altLang="en-US" sz="700" dirty="0"/>
              <a:t> </a:t>
            </a:r>
            <a:r>
              <a:rPr lang="ko-KR" altLang="en-US" sz="700" dirty="0" err="1"/>
              <a:t>made</a:t>
            </a:r>
            <a:r>
              <a:rPr lang="ko-KR" altLang="en-US" sz="700" dirty="0"/>
              <a:t> </a:t>
            </a:r>
            <a:r>
              <a:rPr lang="ko-KR" altLang="en-US" sz="700" dirty="0" err="1"/>
              <a:t>by</a:t>
            </a:r>
            <a:r>
              <a:rPr lang="ko-KR" altLang="en-US" sz="700" dirty="0"/>
              <a:t> &lt;</a:t>
            </a:r>
            <a:r>
              <a:rPr lang="ko-KR" altLang="en-US" sz="700" dirty="0" err="1"/>
              <a:t>a</a:t>
            </a:r>
            <a:r>
              <a:rPr lang="ko-KR" altLang="en-US" sz="700" dirty="0"/>
              <a:t> </a:t>
            </a:r>
            <a:r>
              <a:rPr lang="ko-KR" altLang="en-US" sz="700" dirty="0" err="1"/>
              <a:t>href</a:t>
            </a:r>
            <a:r>
              <a:rPr lang="ko-KR" altLang="en-US" sz="700" dirty="0"/>
              <a:t>="https://www.flaticon.com/authors/freepik" </a:t>
            </a:r>
            <a:r>
              <a:rPr lang="ko-KR" altLang="en-US" sz="700" dirty="0" err="1"/>
              <a:t>title</a:t>
            </a:r>
            <a:r>
              <a:rPr lang="ko-KR" altLang="en-US" sz="700" dirty="0"/>
              <a:t>="</a:t>
            </a:r>
            <a:r>
              <a:rPr lang="ko-KR" altLang="en-US" sz="700" dirty="0" err="1"/>
              <a:t>Freepik</a:t>
            </a:r>
            <a:r>
              <a:rPr lang="ko-KR" altLang="en-US" sz="700" dirty="0"/>
              <a:t>"&gt;</a:t>
            </a:r>
            <a:r>
              <a:rPr lang="ko-KR" altLang="en-US" sz="700" dirty="0" err="1"/>
              <a:t>Freepik</a:t>
            </a:r>
            <a:r>
              <a:rPr lang="ko-KR" altLang="en-US" sz="700" dirty="0"/>
              <a:t>&lt;/</a:t>
            </a:r>
            <a:r>
              <a:rPr lang="ko-KR" altLang="en-US" sz="700" dirty="0" err="1"/>
              <a:t>a</a:t>
            </a:r>
            <a:r>
              <a:rPr lang="ko-KR" altLang="en-US" sz="700" dirty="0"/>
              <a:t>&gt; </a:t>
            </a:r>
            <a:r>
              <a:rPr lang="ko-KR" altLang="en-US" sz="700" dirty="0" err="1"/>
              <a:t>from</a:t>
            </a:r>
            <a:r>
              <a:rPr lang="ko-KR" altLang="en-US" sz="700" dirty="0"/>
              <a:t> &lt;</a:t>
            </a:r>
            <a:r>
              <a:rPr lang="ko-KR" altLang="en-US" sz="700" dirty="0" err="1"/>
              <a:t>a</a:t>
            </a:r>
            <a:r>
              <a:rPr lang="ko-KR" altLang="en-US" sz="700" dirty="0"/>
              <a:t> </a:t>
            </a:r>
            <a:r>
              <a:rPr lang="ko-KR" altLang="en-US" sz="700" dirty="0" err="1"/>
              <a:t>href</a:t>
            </a:r>
            <a:r>
              <a:rPr lang="ko-KR" altLang="en-US" sz="700" dirty="0"/>
              <a:t>="https://www.flaticon.com/" </a:t>
            </a:r>
            <a:r>
              <a:rPr lang="ko-KR" altLang="en-US" sz="700" dirty="0" err="1"/>
              <a:t>title</a:t>
            </a:r>
            <a:r>
              <a:rPr lang="ko-KR" altLang="en-US" sz="700" dirty="0"/>
              <a:t>="</a:t>
            </a:r>
            <a:r>
              <a:rPr lang="ko-KR" altLang="en-US" sz="700" dirty="0" err="1"/>
              <a:t>Flaticon</a:t>
            </a:r>
            <a:r>
              <a:rPr lang="ko-KR" altLang="en-US" sz="700" dirty="0"/>
              <a:t>"&gt; www.flaticon.com&lt;/a&gt;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A224ED5-EC36-4174-93FD-10B3D59E88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188" y="1222107"/>
            <a:ext cx="5190490" cy="519049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65B81B5-4E71-4195-836C-93ACC832E678}"/>
              </a:ext>
            </a:extLst>
          </p:cNvPr>
          <p:cNvSpPr txBox="1"/>
          <p:nvPr/>
        </p:nvSpPr>
        <p:spPr>
          <a:xfrm>
            <a:off x="495071" y="6602530"/>
            <a:ext cx="893689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700" dirty="0" err="1"/>
              <a:t>Icons</a:t>
            </a:r>
            <a:r>
              <a:rPr lang="ko-KR" altLang="en-US" sz="700" dirty="0"/>
              <a:t> </a:t>
            </a:r>
            <a:r>
              <a:rPr lang="ko-KR" altLang="en-US" sz="700" dirty="0" err="1"/>
              <a:t>made</a:t>
            </a:r>
            <a:r>
              <a:rPr lang="ko-KR" altLang="en-US" sz="700" dirty="0"/>
              <a:t> </a:t>
            </a:r>
            <a:r>
              <a:rPr lang="ko-KR" altLang="en-US" sz="700" dirty="0" err="1"/>
              <a:t>by</a:t>
            </a:r>
            <a:r>
              <a:rPr lang="ko-KR" altLang="en-US" sz="700" dirty="0"/>
              <a:t> &lt;</a:t>
            </a:r>
            <a:r>
              <a:rPr lang="ko-KR" altLang="en-US" sz="700" dirty="0" err="1"/>
              <a:t>a</a:t>
            </a:r>
            <a:r>
              <a:rPr lang="ko-KR" altLang="en-US" sz="700" dirty="0"/>
              <a:t> </a:t>
            </a:r>
            <a:r>
              <a:rPr lang="ko-KR" altLang="en-US" sz="700" dirty="0" err="1"/>
              <a:t>href</a:t>
            </a:r>
            <a:r>
              <a:rPr lang="ko-KR" altLang="en-US" sz="700" dirty="0"/>
              <a:t>="https://www.flaticon.com/authors/phatplus" </a:t>
            </a:r>
            <a:r>
              <a:rPr lang="ko-KR" altLang="en-US" sz="700" dirty="0" err="1"/>
              <a:t>title</a:t>
            </a:r>
            <a:r>
              <a:rPr lang="ko-KR" altLang="en-US" sz="700" dirty="0"/>
              <a:t>="</a:t>
            </a:r>
            <a:r>
              <a:rPr lang="ko-KR" altLang="en-US" sz="700" dirty="0" err="1"/>
              <a:t>phatplus</a:t>
            </a:r>
            <a:r>
              <a:rPr lang="ko-KR" altLang="en-US" sz="700" dirty="0"/>
              <a:t>"&gt;</a:t>
            </a:r>
            <a:r>
              <a:rPr lang="ko-KR" altLang="en-US" sz="700" dirty="0" err="1"/>
              <a:t>phatplus</a:t>
            </a:r>
            <a:r>
              <a:rPr lang="ko-KR" altLang="en-US" sz="700" dirty="0"/>
              <a:t>&lt;/</a:t>
            </a:r>
            <a:r>
              <a:rPr lang="ko-KR" altLang="en-US" sz="700" dirty="0" err="1"/>
              <a:t>a</a:t>
            </a:r>
            <a:r>
              <a:rPr lang="ko-KR" altLang="en-US" sz="700" dirty="0"/>
              <a:t>&gt; </a:t>
            </a:r>
            <a:r>
              <a:rPr lang="ko-KR" altLang="en-US" sz="700" dirty="0" err="1"/>
              <a:t>from</a:t>
            </a:r>
            <a:r>
              <a:rPr lang="ko-KR" altLang="en-US" sz="700" dirty="0"/>
              <a:t> &lt;</a:t>
            </a:r>
            <a:r>
              <a:rPr lang="ko-KR" altLang="en-US" sz="700" dirty="0" err="1"/>
              <a:t>a</a:t>
            </a:r>
            <a:r>
              <a:rPr lang="ko-KR" altLang="en-US" sz="700" dirty="0"/>
              <a:t> </a:t>
            </a:r>
            <a:r>
              <a:rPr lang="ko-KR" altLang="en-US" sz="700" dirty="0" err="1"/>
              <a:t>href</a:t>
            </a:r>
            <a:r>
              <a:rPr lang="ko-KR" altLang="en-US" sz="700" dirty="0"/>
              <a:t>="https://www.flaticon.com/" </a:t>
            </a:r>
            <a:r>
              <a:rPr lang="ko-KR" altLang="en-US" sz="700" dirty="0" err="1"/>
              <a:t>title</a:t>
            </a:r>
            <a:r>
              <a:rPr lang="ko-KR" altLang="en-US" sz="700" dirty="0"/>
              <a:t>="</a:t>
            </a:r>
            <a:r>
              <a:rPr lang="ko-KR" altLang="en-US" sz="700" dirty="0" err="1"/>
              <a:t>Flaticon</a:t>
            </a:r>
            <a:r>
              <a:rPr lang="ko-KR" altLang="en-US" sz="700" dirty="0"/>
              <a:t>"&gt; www.flaticon.com&lt;/a&gt;</a:t>
            </a:r>
          </a:p>
        </p:txBody>
      </p:sp>
      <p:sp>
        <p:nvSpPr>
          <p:cNvPr id="9" name="부제목 2">
            <a:extLst>
              <a:ext uri="{FF2B5EF4-FFF2-40B4-BE49-F238E27FC236}">
                <a16:creationId xmlns:a16="http://schemas.microsoft.com/office/drawing/2014/main" id="{FE6D787E-EA01-4D6E-BC82-DAF975E31C4D}"/>
              </a:ext>
            </a:extLst>
          </p:cNvPr>
          <p:cNvSpPr txBox="1">
            <a:spLocks/>
          </p:cNvSpPr>
          <p:nvPr/>
        </p:nvSpPr>
        <p:spPr>
          <a:xfrm>
            <a:off x="6637632" y="2159596"/>
            <a:ext cx="4413734" cy="3289905"/>
          </a:xfrm>
          <a:prstGeom prst="rect">
            <a:avLst/>
          </a:prstGeom>
          <a:ln w="38100">
            <a:solidFill>
              <a:schemeClr val="accent4">
                <a:lumMod val="20000"/>
                <a:lumOff val="80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 algn="l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ko-KR" altLang="en-US" sz="1200" dirty="0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</a:rPr>
              <a:t>새로운 </a:t>
            </a:r>
            <a:r>
              <a:rPr lang="ko-KR" altLang="en-US" sz="1200" dirty="0" err="1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</a:rPr>
              <a:t>확진자</a:t>
            </a:r>
            <a:r>
              <a:rPr lang="ko-KR" altLang="en-US" sz="1200" dirty="0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</a:rPr>
              <a:t> 발생 시</a:t>
            </a:r>
            <a:r>
              <a:rPr lang="en-US" altLang="ko-KR" sz="1200" dirty="0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</a:rPr>
              <a:t>, </a:t>
            </a:r>
            <a:r>
              <a:rPr lang="ko-KR" altLang="en-US" sz="1200" dirty="0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</a:rPr>
              <a:t>그 지역의 위험 정도를 정확하고 빠르게 예측할 수 있고</a:t>
            </a:r>
            <a:r>
              <a:rPr lang="en-US" altLang="ko-KR" sz="1200" dirty="0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</a:rPr>
              <a:t>, </a:t>
            </a:r>
            <a:r>
              <a:rPr lang="ko-KR" altLang="en-US" sz="1200" dirty="0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</a:rPr>
              <a:t>알맞은 상황 대처 가능 </a:t>
            </a:r>
            <a:endParaRPr lang="en-US" altLang="ko-KR" sz="1200" dirty="0">
              <a:latin typeface="제주명조" panose="02000300000000000000" pitchFamily="2" charset="-127"/>
              <a:ea typeface="제주명조" panose="02000300000000000000" pitchFamily="2" charset="-127"/>
              <a:cs typeface="+mj-cs"/>
            </a:endParaRPr>
          </a:p>
          <a:p>
            <a:pPr marL="171450" indent="-171450" algn="l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ko-KR" altLang="en-US" sz="1200" dirty="0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</a:rPr>
              <a:t>위험 지역으로 예측 시</a:t>
            </a:r>
            <a:r>
              <a:rPr lang="en-US" altLang="ko-KR" sz="1200" dirty="0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</a:rPr>
              <a:t>, </a:t>
            </a:r>
            <a:r>
              <a:rPr lang="ko-KR" altLang="en-US" sz="1200" dirty="0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</a:rPr>
              <a:t>해당 지역의 병실 수를 미리 체크하여 상황에 대비 가능</a:t>
            </a:r>
            <a:endParaRPr lang="en-US" altLang="ko-KR" sz="1200" dirty="0">
              <a:latin typeface="제주명조" panose="02000300000000000000" pitchFamily="2" charset="-127"/>
              <a:ea typeface="제주명조" panose="02000300000000000000" pitchFamily="2" charset="-127"/>
              <a:cs typeface="+mj-cs"/>
            </a:endParaRPr>
          </a:p>
          <a:p>
            <a:pPr marL="171450" indent="-171450" algn="l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ko-KR" altLang="en-US" sz="1200" dirty="0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</a:rPr>
              <a:t>관련 데이터들을 한번에 </a:t>
            </a:r>
            <a:r>
              <a:rPr lang="ko-KR" altLang="en-US" sz="1200" dirty="0" err="1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</a:rPr>
              <a:t>시각화하여</a:t>
            </a:r>
            <a:r>
              <a:rPr lang="en-US" altLang="ko-KR" sz="1200" dirty="0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</a:rPr>
              <a:t>, </a:t>
            </a:r>
            <a:r>
              <a:rPr lang="ko-KR" altLang="en-US" sz="1200" dirty="0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</a:rPr>
              <a:t>앞으로 생길 감염자에 대처할 수 있는 정보 제공</a:t>
            </a:r>
            <a:endParaRPr lang="en-US" altLang="ko-KR" sz="1200" dirty="0">
              <a:latin typeface="제주명조" panose="02000300000000000000" pitchFamily="2" charset="-127"/>
              <a:ea typeface="제주명조" panose="02000300000000000000" pitchFamily="2" charset="-127"/>
              <a:cs typeface="+mj-cs"/>
            </a:endParaRPr>
          </a:p>
          <a:p>
            <a:pPr marL="171450" indent="-171450" algn="l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ko-KR" altLang="en-US" sz="1200" dirty="0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</a:rPr>
              <a:t>전국의 모든 관련 기관들이 동일한 정보 포맷을 이용하여 입력하기 때문에</a:t>
            </a:r>
            <a:r>
              <a:rPr lang="en-US" altLang="ko-KR" sz="1200" dirty="0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</a:rPr>
              <a:t>, </a:t>
            </a:r>
            <a:r>
              <a:rPr lang="ko-KR" altLang="en-US" sz="1200" dirty="0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</a:rPr>
              <a:t>후에 데이터 가공 시간을 절약할 수 있음</a:t>
            </a:r>
            <a:endParaRPr lang="en-US" altLang="ko-KR" sz="1200" dirty="0">
              <a:latin typeface="제주명조" panose="02000300000000000000" pitchFamily="2" charset="-127"/>
              <a:ea typeface="제주명조" panose="02000300000000000000" pitchFamily="2" charset="-127"/>
              <a:cs typeface="+mj-cs"/>
            </a:endParaRPr>
          </a:p>
          <a:p>
            <a:pPr marL="171450" indent="-171450" algn="l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ko-KR" altLang="en-US" sz="1200" dirty="0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</a:rPr>
              <a:t>전국의 모든 관련 기관들이 동일하게 상황파악 가능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AADEBCDB-9DF5-4CBB-A233-CD1EF1FC15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55" t="-1" r="22405" b="2123"/>
          <a:stretch/>
        </p:blipFill>
        <p:spPr bwMode="auto">
          <a:xfrm>
            <a:off x="4621138" y="3210596"/>
            <a:ext cx="811890" cy="1187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부제목 2">
            <a:extLst>
              <a:ext uri="{FF2B5EF4-FFF2-40B4-BE49-F238E27FC236}">
                <a16:creationId xmlns:a16="http://schemas.microsoft.com/office/drawing/2014/main" id="{BEE2BD02-4D23-400F-9B66-33C9E5D3AF55}"/>
              </a:ext>
            </a:extLst>
          </p:cNvPr>
          <p:cNvSpPr txBox="1">
            <a:spLocks/>
          </p:cNvSpPr>
          <p:nvPr/>
        </p:nvSpPr>
        <p:spPr>
          <a:xfrm>
            <a:off x="1320521" y="3410051"/>
            <a:ext cx="3079422" cy="6485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200" dirty="0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</a:rPr>
              <a:t>새로운 </a:t>
            </a:r>
            <a:r>
              <a:rPr lang="ko-KR" altLang="en-US" sz="1200" dirty="0" err="1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</a:rPr>
              <a:t>확진자의</a:t>
            </a:r>
            <a:r>
              <a:rPr lang="ko-KR" altLang="en-US" sz="1200" dirty="0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</a:rPr>
              <a:t> 위험 정도는 </a:t>
            </a:r>
            <a:r>
              <a:rPr lang="en-US" altLang="ko-KR" sz="1200" dirty="0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</a:rPr>
              <a:t>2</a:t>
            </a:r>
            <a:r>
              <a:rPr lang="ko-KR" altLang="en-US" sz="1200" dirty="0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</a:rPr>
              <a:t>단계 입니다</a:t>
            </a:r>
            <a:r>
              <a:rPr lang="en-US" altLang="ko-KR" sz="1200" dirty="0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</a:rPr>
              <a:t>!</a:t>
            </a:r>
          </a:p>
          <a:p>
            <a:r>
              <a:rPr lang="ko-KR" altLang="en-US" sz="1200" dirty="0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</a:rPr>
              <a:t>경기도 성남시에 매우 위험 경보를 내리세요</a:t>
            </a:r>
          </a:p>
        </p:txBody>
      </p:sp>
      <p:sp>
        <p:nvSpPr>
          <p:cNvPr id="26" name="부제목 2">
            <a:extLst>
              <a:ext uri="{FF2B5EF4-FFF2-40B4-BE49-F238E27FC236}">
                <a16:creationId xmlns:a16="http://schemas.microsoft.com/office/drawing/2014/main" id="{50036457-B610-4A40-BA6D-CB4483236AB8}"/>
              </a:ext>
            </a:extLst>
          </p:cNvPr>
          <p:cNvSpPr txBox="1">
            <a:spLocks/>
          </p:cNvSpPr>
          <p:nvPr/>
        </p:nvSpPr>
        <p:spPr>
          <a:xfrm>
            <a:off x="4875298" y="2678431"/>
            <a:ext cx="636512" cy="3771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900" dirty="0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</a:rPr>
              <a:t>예측실행</a:t>
            </a:r>
            <a:br>
              <a:rPr lang="en-US" altLang="ko-KR" sz="900" dirty="0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</a:rPr>
            </a:br>
            <a:r>
              <a:rPr lang="en-US" altLang="ko-KR" sz="900" dirty="0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</a:rPr>
              <a:t>Button</a:t>
            </a:r>
            <a:endParaRPr lang="ko-KR" altLang="en-US" sz="900" dirty="0">
              <a:latin typeface="제주명조" panose="02000300000000000000" pitchFamily="2" charset="-127"/>
              <a:ea typeface="제주명조" panose="02000300000000000000" pitchFamily="2" charset="-127"/>
              <a:cs typeface="+mj-cs"/>
            </a:endParaRPr>
          </a:p>
        </p:txBody>
      </p: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C6A83394-1391-4A71-987A-7A499A7FB2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6114533"/>
              </p:ext>
            </p:extLst>
          </p:nvPr>
        </p:nvGraphicFramePr>
        <p:xfrm>
          <a:off x="1242874" y="2562194"/>
          <a:ext cx="3582192" cy="609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7032">
                  <a:extLst>
                    <a:ext uri="{9D8B030D-6E8A-4147-A177-3AD203B41FA5}">
                      <a16:colId xmlns:a16="http://schemas.microsoft.com/office/drawing/2014/main" val="636488708"/>
                    </a:ext>
                  </a:extLst>
                </a:gridCol>
                <a:gridCol w="597032">
                  <a:extLst>
                    <a:ext uri="{9D8B030D-6E8A-4147-A177-3AD203B41FA5}">
                      <a16:colId xmlns:a16="http://schemas.microsoft.com/office/drawing/2014/main" val="99542981"/>
                    </a:ext>
                  </a:extLst>
                </a:gridCol>
                <a:gridCol w="597032">
                  <a:extLst>
                    <a:ext uri="{9D8B030D-6E8A-4147-A177-3AD203B41FA5}">
                      <a16:colId xmlns:a16="http://schemas.microsoft.com/office/drawing/2014/main" val="2949402714"/>
                    </a:ext>
                  </a:extLst>
                </a:gridCol>
                <a:gridCol w="597032">
                  <a:extLst>
                    <a:ext uri="{9D8B030D-6E8A-4147-A177-3AD203B41FA5}">
                      <a16:colId xmlns:a16="http://schemas.microsoft.com/office/drawing/2014/main" val="3960744262"/>
                    </a:ext>
                  </a:extLst>
                </a:gridCol>
                <a:gridCol w="597032">
                  <a:extLst>
                    <a:ext uri="{9D8B030D-6E8A-4147-A177-3AD203B41FA5}">
                      <a16:colId xmlns:a16="http://schemas.microsoft.com/office/drawing/2014/main" val="2420191731"/>
                    </a:ext>
                  </a:extLst>
                </a:gridCol>
                <a:gridCol w="597032">
                  <a:extLst>
                    <a:ext uri="{9D8B030D-6E8A-4147-A177-3AD203B41FA5}">
                      <a16:colId xmlns:a16="http://schemas.microsoft.com/office/drawing/2014/main" val="48819737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>
                          <a:solidFill>
                            <a:schemeClr val="tx1"/>
                          </a:solidFill>
                        </a:rPr>
                        <a:t>환자</a:t>
                      </a:r>
                      <a:r>
                        <a:rPr lang="en-US" altLang="ko-KR" sz="70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 err="1">
                          <a:solidFill>
                            <a:schemeClr val="tx1"/>
                          </a:solidFill>
                        </a:rPr>
                        <a:t>감염경로라벨링</a:t>
                      </a:r>
                      <a:endParaRPr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 err="1">
                          <a:solidFill>
                            <a:schemeClr val="tx1"/>
                          </a:solidFill>
                        </a:rPr>
                        <a:t>접촉자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</a:rPr>
                        <a:t> 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 err="1">
                          <a:solidFill>
                            <a:schemeClr val="tx1"/>
                          </a:solidFill>
                        </a:rPr>
                        <a:t>확진자동선개수</a:t>
                      </a:r>
                      <a:endParaRPr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>
                          <a:solidFill>
                            <a:schemeClr val="tx1"/>
                          </a:solidFill>
                        </a:rPr>
                        <a:t>광역자치단체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>
                          <a:solidFill>
                            <a:schemeClr val="tx1"/>
                          </a:solidFill>
                        </a:rPr>
                        <a:t>기초자치단체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6938196"/>
                  </a:ext>
                </a:extLst>
              </a:tr>
              <a:tr h="29529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>
                          <a:solidFill>
                            <a:schemeClr val="tx1"/>
                          </a:solidFill>
                        </a:rPr>
                        <a:t>2000000100</a:t>
                      </a:r>
                      <a:endParaRPr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>
                          <a:solidFill>
                            <a:schemeClr val="tx1"/>
                          </a:solidFill>
                        </a:rPr>
                        <a:t>50</a:t>
                      </a:r>
                      <a:endParaRPr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>
                          <a:solidFill>
                            <a:schemeClr val="tx1"/>
                          </a:solidFill>
                        </a:rPr>
                        <a:t>경기도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>
                          <a:solidFill>
                            <a:schemeClr val="tx1"/>
                          </a:solidFill>
                        </a:rPr>
                        <a:t>성남시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3534443"/>
                  </a:ext>
                </a:extLst>
              </a:tr>
            </a:tbl>
          </a:graphicData>
        </a:graphic>
      </p:graphicFrame>
      <p:sp>
        <p:nvSpPr>
          <p:cNvPr id="31" name="부제목 2">
            <a:extLst>
              <a:ext uri="{FF2B5EF4-FFF2-40B4-BE49-F238E27FC236}">
                <a16:creationId xmlns:a16="http://schemas.microsoft.com/office/drawing/2014/main" id="{8C04E86B-18F0-4950-B496-370AF1075366}"/>
              </a:ext>
            </a:extLst>
          </p:cNvPr>
          <p:cNvSpPr txBox="1">
            <a:spLocks/>
          </p:cNvSpPr>
          <p:nvPr/>
        </p:nvSpPr>
        <p:spPr>
          <a:xfrm>
            <a:off x="1242874" y="2056842"/>
            <a:ext cx="4266957" cy="3771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900" b="1" dirty="0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</a:rPr>
              <a:t>Tab</a:t>
            </a:r>
            <a:br>
              <a:rPr lang="en-US" altLang="ko-KR" sz="900" dirty="0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</a:rPr>
            </a:br>
            <a:r>
              <a:rPr lang="ko-KR" altLang="en-US" sz="900" dirty="0" err="1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</a:rPr>
              <a:t>확진자</a:t>
            </a:r>
            <a:r>
              <a:rPr lang="ko-KR" altLang="en-US" sz="900" dirty="0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</a:rPr>
              <a:t> 추가 </a:t>
            </a:r>
            <a:r>
              <a:rPr lang="en-US" altLang="ko-KR" sz="900" dirty="0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</a:rPr>
              <a:t>| </a:t>
            </a:r>
            <a:r>
              <a:rPr lang="ko-KR" altLang="en-US" sz="900" dirty="0" err="1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</a:rPr>
              <a:t>확진자</a:t>
            </a:r>
            <a:r>
              <a:rPr lang="ko-KR" altLang="en-US" sz="900" dirty="0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</a:rPr>
              <a:t> 정보 수정 </a:t>
            </a:r>
            <a:r>
              <a:rPr lang="en-US" altLang="ko-KR" sz="900" dirty="0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</a:rPr>
              <a:t>| </a:t>
            </a:r>
            <a:r>
              <a:rPr lang="ko-KR" altLang="en-US" sz="900" b="1" dirty="0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</a:rPr>
              <a:t>위험 예측 </a:t>
            </a:r>
            <a:r>
              <a:rPr lang="en-US" altLang="ko-KR" sz="900" dirty="0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</a:rPr>
              <a:t>| </a:t>
            </a:r>
            <a:r>
              <a:rPr lang="ko-KR" altLang="en-US" sz="900" dirty="0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</a:rPr>
              <a:t>병실 수 조절 </a:t>
            </a:r>
            <a:r>
              <a:rPr lang="en-US" altLang="ko-KR" sz="900" dirty="0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</a:rPr>
              <a:t>| </a:t>
            </a:r>
            <a:r>
              <a:rPr lang="ko-KR" altLang="en-US" sz="900" dirty="0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</a:rPr>
              <a:t>유동인구 파악</a:t>
            </a:r>
          </a:p>
        </p:txBody>
      </p:sp>
    </p:spTree>
    <p:extLst>
      <p:ext uri="{BB962C8B-B14F-4D97-AF65-F5344CB8AC3E}">
        <p14:creationId xmlns:p14="http://schemas.microsoft.com/office/powerpoint/2010/main" val="1366062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9">
            <a:extLst>
              <a:ext uri="{FF2B5EF4-FFF2-40B4-BE49-F238E27FC236}">
                <a16:creationId xmlns:a16="http://schemas.microsoft.com/office/drawing/2014/main" id="{21DC7AD7-76FB-41A1-B88B-8B5439C873CC}"/>
              </a:ext>
            </a:extLst>
          </p:cNvPr>
          <p:cNvSpPr txBox="1"/>
          <p:nvPr/>
        </p:nvSpPr>
        <p:spPr>
          <a:xfrm>
            <a:off x="4279632" y="2942677"/>
            <a:ext cx="392610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4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제주명조" panose="02000300000000000000" pitchFamily="2" charset="-127"/>
                <a:ea typeface="제주명조" panose="02000300000000000000" pitchFamily="2" charset="-127"/>
                <a:cs typeface="Noto Sans Med" panose="020B0602040504020204" pitchFamily="34"/>
              </a:rPr>
              <a:t>감사합니다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4E2DC4D-5B74-4E7D-8284-C73D0216E01C}"/>
              </a:ext>
            </a:extLst>
          </p:cNvPr>
          <p:cNvSpPr/>
          <p:nvPr/>
        </p:nvSpPr>
        <p:spPr>
          <a:xfrm>
            <a:off x="4363547" y="2996469"/>
            <a:ext cx="217270" cy="548161"/>
          </a:xfrm>
          <a:prstGeom prst="rect">
            <a:avLst/>
          </a:prstGeom>
          <a:noFill/>
          <a:ln w="571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3F199AA-E522-4B9B-BB04-0B609D32993D}"/>
              </a:ext>
            </a:extLst>
          </p:cNvPr>
          <p:cNvSpPr/>
          <p:nvPr/>
        </p:nvSpPr>
        <p:spPr>
          <a:xfrm>
            <a:off x="4500757" y="3156790"/>
            <a:ext cx="217270" cy="548161"/>
          </a:xfrm>
          <a:prstGeom prst="rect">
            <a:avLst/>
          </a:prstGeom>
          <a:noFill/>
          <a:ln w="571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014868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764F61E2-67C7-4CAF-9E3B-6055088B5A80}"/>
              </a:ext>
            </a:extLst>
          </p:cNvPr>
          <p:cNvSpPr/>
          <p:nvPr/>
        </p:nvSpPr>
        <p:spPr>
          <a:xfrm>
            <a:off x="1006550" y="3425512"/>
            <a:ext cx="5821444" cy="905719"/>
          </a:xfrm>
          <a:prstGeom prst="roundRect">
            <a:avLst/>
          </a:prstGeom>
          <a:solidFill>
            <a:srgbClr val="DAE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53825F52-BB57-4E89-9847-FF2470A32156}"/>
              </a:ext>
            </a:extLst>
          </p:cNvPr>
          <p:cNvSpPr/>
          <p:nvPr/>
        </p:nvSpPr>
        <p:spPr>
          <a:xfrm>
            <a:off x="984275" y="4415263"/>
            <a:ext cx="5821444" cy="905719"/>
          </a:xfrm>
          <a:prstGeom prst="roundRect">
            <a:avLst/>
          </a:prstGeom>
          <a:solidFill>
            <a:srgbClr val="DAE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E46533D0-E395-49F9-BA25-03BEFF0B5469}"/>
              </a:ext>
            </a:extLst>
          </p:cNvPr>
          <p:cNvSpPr/>
          <p:nvPr/>
        </p:nvSpPr>
        <p:spPr>
          <a:xfrm>
            <a:off x="1007425" y="2418665"/>
            <a:ext cx="5821444" cy="905719"/>
          </a:xfrm>
          <a:prstGeom prst="roundRect">
            <a:avLst/>
          </a:prstGeom>
          <a:solidFill>
            <a:srgbClr val="DAE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8BF8EFC-DF8E-403D-8B42-86B735737EA3}"/>
              </a:ext>
            </a:extLst>
          </p:cNvPr>
          <p:cNvSpPr/>
          <p:nvPr/>
        </p:nvSpPr>
        <p:spPr>
          <a:xfrm>
            <a:off x="9367007" y="377702"/>
            <a:ext cx="2834137" cy="14204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540CB4E-63F3-4344-A92C-3A4347D0CEAA}"/>
              </a:ext>
            </a:extLst>
          </p:cNvPr>
          <p:cNvSpPr/>
          <p:nvPr/>
        </p:nvSpPr>
        <p:spPr>
          <a:xfrm>
            <a:off x="10080239" y="593042"/>
            <a:ext cx="2120905" cy="14204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1BD8FA6-4078-42F1-85FC-969A16FD28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310" y="243959"/>
            <a:ext cx="829565" cy="721024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92207CE6-CA42-4F47-B8D2-994804A7E261}"/>
              </a:ext>
            </a:extLst>
          </p:cNvPr>
          <p:cNvSpPr/>
          <p:nvPr/>
        </p:nvSpPr>
        <p:spPr>
          <a:xfrm>
            <a:off x="458680" y="1056443"/>
            <a:ext cx="11274640" cy="5335479"/>
          </a:xfrm>
          <a:prstGeom prst="rect">
            <a:avLst/>
          </a:prstGeom>
          <a:noFill/>
          <a:ln w="57150">
            <a:solidFill>
              <a:srgbClr val="807F8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B4FD254-9C36-43F1-8743-9982A825EE53}"/>
              </a:ext>
            </a:extLst>
          </p:cNvPr>
          <p:cNvSpPr/>
          <p:nvPr/>
        </p:nvSpPr>
        <p:spPr>
          <a:xfrm>
            <a:off x="9256295" y="6567423"/>
            <a:ext cx="293570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제주명조" panose="02000300000000000000" pitchFamily="2" charset="-127"/>
                <a:ea typeface="제주명조" panose="02000300000000000000" pitchFamily="2" charset="-127"/>
              </a:rPr>
              <a:t>엔지니어링 </a:t>
            </a:r>
            <a:r>
              <a:rPr lang="en-US" altLang="ko-KR" sz="1400" dirty="0">
                <a:latin typeface="제주명조" panose="02000300000000000000" pitchFamily="2" charset="-127"/>
                <a:ea typeface="제주명조" panose="02000300000000000000" pitchFamily="2" charset="-127"/>
              </a:rPr>
              <a:t>DB </a:t>
            </a:r>
            <a:r>
              <a:rPr lang="ko-KR" altLang="en-US" sz="1400" dirty="0">
                <a:latin typeface="제주명조" panose="02000300000000000000" pitchFamily="2" charset="-127"/>
                <a:ea typeface="제주명조" panose="02000300000000000000" pitchFamily="2" charset="-127"/>
              </a:rPr>
              <a:t>및 실습 </a:t>
            </a:r>
            <a:r>
              <a:rPr lang="en-US" altLang="ko-KR" sz="1400" dirty="0">
                <a:latin typeface="제주명조" panose="02000300000000000000" pitchFamily="2" charset="-127"/>
                <a:ea typeface="제주명조" panose="02000300000000000000" pitchFamily="2" charset="-127"/>
              </a:rPr>
              <a:t>Project 2</a:t>
            </a:r>
            <a:r>
              <a:rPr lang="ko-KR" altLang="en-US" sz="1400" dirty="0">
                <a:latin typeface="제주명조" panose="02000300000000000000" pitchFamily="2" charset="-127"/>
                <a:ea typeface="제주명조" panose="02000300000000000000" pitchFamily="2" charset="-127"/>
              </a:rPr>
              <a:t>조</a:t>
            </a:r>
            <a:endParaRPr lang="ko-KR" altLang="en-US" sz="14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BC22E83-7BB4-4BE2-9FD4-9414F5029B8B}"/>
              </a:ext>
            </a:extLst>
          </p:cNvPr>
          <p:cNvSpPr txBox="1"/>
          <p:nvPr/>
        </p:nvSpPr>
        <p:spPr>
          <a:xfrm>
            <a:off x="1242875" y="356521"/>
            <a:ext cx="42351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제주고딕" panose="02000300000000000000" pitchFamily="2" charset="-127"/>
                <a:ea typeface="제주고딕" panose="02000300000000000000" pitchFamily="2" charset="-127"/>
              </a:rPr>
              <a:t>1. 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제주고딕" panose="02000300000000000000" pitchFamily="2" charset="-127"/>
                <a:ea typeface="제주고딕" panose="02000300000000000000" pitchFamily="2" charset="-127"/>
              </a:rPr>
              <a:t>문제 정의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0BD9FBD8-3939-47B8-A840-6237B37D2417}"/>
              </a:ext>
            </a:extLst>
          </p:cNvPr>
          <p:cNvSpPr/>
          <p:nvPr/>
        </p:nvSpPr>
        <p:spPr>
          <a:xfrm>
            <a:off x="586347" y="1223694"/>
            <a:ext cx="161041" cy="246726"/>
          </a:xfrm>
          <a:prstGeom prst="rect">
            <a:avLst/>
          </a:prstGeom>
          <a:solidFill>
            <a:srgbClr val="0042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BFAA263-308A-40C4-A1DF-9A67763294DB}"/>
              </a:ext>
            </a:extLst>
          </p:cNvPr>
          <p:cNvCxnSpPr>
            <a:cxnSpLocks/>
          </p:cNvCxnSpPr>
          <p:nvPr/>
        </p:nvCxnSpPr>
        <p:spPr>
          <a:xfrm>
            <a:off x="1278604" y="861327"/>
            <a:ext cx="8859965" cy="19615"/>
          </a:xfrm>
          <a:prstGeom prst="line">
            <a:avLst/>
          </a:prstGeom>
          <a:ln w="285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7693C777-2E24-4433-A430-9DD89032397E}"/>
              </a:ext>
            </a:extLst>
          </p:cNvPr>
          <p:cNvSpPr txBox="1"/>
          <p:nvPr/>
        </p:nvSpPr>
        <p:spPr>
          <a:xfrm>
            <a:off x="745573" y="1119238"/>
            <a:ext cx="42351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제주고딕" panose="02000300000000000000" pitchFamily="2" charset="-127"/>
                <a:ea typeface="제주고딕" panose="02000300000000000000" pitchFamily="2" charset="-127"/>
              </a:rPr>
              <a:t>데이터 선별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9AD7387C-DAE6-43A6-92D9-4104D363AAF5}"/>
              </a:ext>
            </a:extLst>
          </p:cNvPr>
          <p:cNvGrpSpPr/>
          <p:nvPr/>
        </p:nvGrpSpPr>
        <p:grpSpPr>
          <a:xfrm>
            <a:off x="8706562" y="1725000"/>
            <a:ext cx="1143635" cy="1143635"/>
            <a:chOff x="-193636" y="1434372"/>
            <a:chExt cx="3702083" cy="3702085"/>
          </a:xfrm>
          <a:solidFill>
            <a:srgbClr val="FFEBCC"/>
          </a:solidFill>
        </p:grpSpPr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157182E2-4C9E-4AA5-AD5C-CECEFB084396}"/>
                </a:ext>
              </a:extLst>
            </p:cNvPr>
            <p:cNvSpPr/>
            <p:nvPr/>
          </p:nvSpPr>
          <p:spPr>
            <a:xfrm>
              <a:off x="-193636" y="1434372"/>
              <a:ext cx="3702083" cy="37020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12DC1BF4-FA43-4481-A17A-A2FCA6244C80}"/>
                </a:ext>
              </a:extLst>
            </p:cNvPr>
            <p:cNvSpPr/>
            <p:nvPr/>
          </p:nvSpPr>
          <p:spPr>
            <a:xfrm>
              <a:off x="37808" y="1665823"/>
              <a:ext cx="3239182" cy="323918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6A8C43A6-A383-41CE-8CCF-68C799F5A7CC}"/>
              </a:ext>
            </a:extLst>
          </p:cNvPr>
          <p:cNvSpPr txBox="1"/>
          <p:nvPr/>
        </p:nvSpPr>
        <p:spPr>
          <a:xfrm>
            <a:off x="8961651" y="2080428"/>
            <a:ext cx="677872" cy="2643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dirty="0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</a:rPr>
              <a:t>지역</a:t>
            </a:r>
            <a:endParaRPr lang="ko-KR" altLang="en-US" sz="2000" dirty="0"/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C64F8A32-A72D-447D-ACED-C537D27316C1}"/>
              </a:ext>
            </a:extLst>
          </p:cNvPr>
          <p:cNvGrpSpPr/>
          <p:nvPr/>
        </p:nvGrpSpPr>
        <p:grpSpPr>
          <a:xfrm>
            <a:off x="7350109" y="4019472"/>
            <a:ext cx="1211666" cy="1211666"/>
            <a:chOff x="1382776" y="1873139"/>
            <a:chExt cx="3702085" cy="3702085"/>
          </a:xfrm>
          <a:solidFill>
            <a:srgbClr val="FFEBCC"/>
          </a:solidFill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9CBD02FC-5195-4604-A6AB-6B5F37A02AAB}"/>
                </a:ext>
              </a:extLst>
            </p:cNvPr>
            <p:cNvSpPr/>
            <p:nvPr/>
          </p:nvSpPr>
          <p:spPr>
            <a:xfrm>
              <a:off x="1382776" y="1873139"/>
              <a:ext cx="3702085" cy="37020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74C46507-121F-491A-BB83-34F9237E06CB}"/>
                </a:ext>
              </a:extLst>
            </p:cNvPr>
            <p:cNvSpPr/>
            <p:nvPr/>
          </p:nvSpPr>
          <p:spPr>
            <a:xfrm>
              <a:off x="1614228" y="2104591"/>
              <a:ext cx="3239180" cy="323918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21CB2AA9-0703-46D9-8FA9-6EF4EFD13DDA}"/>
              </a:ext>
            </a:extLst>
          </p:cNvPr>
          <p:cNvSpPr txBox="1"/>
          <p:nvPr/>
        </p:nvSpPr>
        <p:spPr>
          <a:xfrm>
            <a:off x="7652391" y="4401677"/>
            <a:ext cx="8235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dirty="0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</a:rPr>
              <a:t>환자</a:t>
            </a:r>
            <a:endParaRPr lang="ko-KR" altLang="en-US" sz="2000" dirty="0"/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52218729-365A-407D-BF3F-A05B37539496}"/>
              </a:ext>
            </a:extLst>
          </p:cNvPr>
          <p:cNvGrpSpPr/>
          <p:nvPr/>
        </p:nvGrpSpPr>
        <p:grpSpPr>
          <a:xfrm>
            <a:off x="10029999" y="3926678"/>
            <a:ext cx="1211666" cy="1211666"/>
            <a:chOff x="1382776" y="1873139"/>
            <a:chExt cx="3702085" cy="3702085"/>
          </a:xfrm>
          <a:solidFill>
            <a:srgbClr val="FFEBCC"/>
          </a:solidFill>
        </p:grpSpPr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C504F8E7-3DEF-479F-9E3B-E94DC8EC2CD7}"/>
                </a:ext>
              </a:extLst>
            </p:cNvPr>
            <p:cNvSpPr/>
            <p:nvPr/>
          </p:nvSpPr>
          <p:spPr>
            <a:xfrm>
              <a:off x="1382776" y="1873139"/>
              <a:ext cx="3702085" cy="37020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F653313C-C941-45CC-AC43-5E3DACB0820E}"/>
                </a:ext>
              </a:extLst>
            </p:cNvPr>
            <p:cNvSpPr/>
            <p:nvPr/>
          </p:nvSpPr>
          <p:spPr>
            <a:xfrm>
              <a:off x="1614228" y="2104591"/>
              <a:ext cx="3239180" cy="323918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DB682658-5FE4-4AB2-9913-C705A520CC53}"/>
              </a:ext>
            </a:extLst>
          </p:cNvPr>
          <p:cNvSpPr txBox="1"/>
          <p:nvPr/>
        </p:nvSpPr>
        <p:spPr>
          <a:xfrm>
            <a:off x="10288495" y="4332456"/>
            <a:ext cx="6946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dirty="0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</a:rPr>
              <a:t>시설</a:t>
            </a:r>
            <a:endParaRPr lang="ko-KR" altLang="en-US" sz="2000" dirty="0"/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161C62E1-84C5-4F56-A2D5-CF75E06804AC}"/>
              </a:ext>
            </a:extLst>
          </p:cNvPr>
          <p:cNvGrpSpPr/>
          <p:nvPr/>
        </p:nvGrpSpPr>
        <p:grpSpPr>
          <a:xfrm>
            <a:off x="8672545" y="3254631"/>
            <a:ext cx="1211666" cy="1211666"/>
            <a:chOff x="1382776" y="1873139"/>
            <a:chExt cx="3702085" cy="3702085"/>
          </a:xfrm>
        </p:grpSpPr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7059378A-6C85-4D71-B771-76EAF556D88C}"/>
                </a:ext>
              </a:extLst>
            </p:cNvPr>
            <p:cNvSpPr/>
            <p:nvPr/>
          </p:nvSpPr>
          <p:spPr>
            <a:xfrm>
              <a:off x="1382776" y="1873139"/>
              <a:ext cx="3702085" cy="3702085"/>
            </a:xfrm>
            <a:prstGeom prst="ellipse">
              <a:avLst/>
            </a:prstGeom>
            <a:solidFill>
              <a:srgbClr val="FFF2CC"/>
            </a:solidFill>
            <a:ln>
              <a:solidFill>
                <a:srgbClr val="FFEB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799A9B08-92D1-4F96-B900-185DCBC85EAC}"/>
                </a:ext>
              </a:extLst>
            </p:cNvPr>
            <p:cNvSpPr/>
            <p:nvPr/>
          </p:nvSpPr>
          <p:spPr>
            <a:xfrm>
              <a:off x="1614228" y="2104591"/>
              <a:ext cx="3239180" cy="323918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EB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521E5E17-3D37-4BEB-9CEB-2C9A2C0D8332}"/>
              </a:ext>
            </a:extLst>
          </p:cNvPr>
          <p:cNvSpPr txBox="1"/>
          <p:nvPr/>
        </p:nvSpPr>
        <p:spPr>
          <a:xfrm>
            <a:off x="8805793" y="3682171"/>
            <a:ext cx="1060160" cy="2643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dirty="0"/>
              <a:t>위험도</a:t>
            </a: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8042C494-27D7-48D0-92B0-7D658002E85D}"/>
              </a:ext>
            </a:extLst>
          </p:cNvPr>
          <p:cNvCxnSpPr>
            <a:cxnSpLocks/>
          </p:cNvCxnSpPr>
          <p:nvPr/>
        </p:nvCxnSpPr>
        <p:spPr>
          <a:xfrm flipV="1">
            <a:off x="8486022" y="4174485"/>
            <a:ext cx="262275" cy="166728"/>
          </a:xfrm>
          <a:prstGeom prst="line">
            <a:avLst/>
          </a:prstGeom>
          <a:ln w="57150">
            <a:solidFill>
              <a:srgbClr val="FFEB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48633E4F-5A7D-4D58-85B2-51C6F22901F8}"/>
              </a:ext>
            </a:extLst>
          </p:cNvPr>
          <p:cNvCxnSpPr>
            <a:cxnSpLocks/>
          </p:cNvCxnSpPr>
          <p:nvPr/>
        </p:nvCxnSpPr>
        <p:spPr>
          <a:xfrm flipV="1">
            <a:off x="9278378" y="2878097"/>
            <a:ext cx="0" cy="410416"/>
          </a:xfrm>
          <a:prstGeom prst="line">
            <a:avLst/>
          </a:prstGeom>
          <a:ln w="57150">
            <a:solidFill>
              <a:srgbClr val="FFEB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87F81F1B-1EEA-4FA3-B5AE-A389015B919C}"/>
              </a:ext>
            </a:extLst>
          </p:cNvPr>
          <p:cNvCxnSpPr>
            <a:cxnSpLocks/>
            <a:stCxn id="32" idx="1"/>
          </p:cNvCxnSpPr>
          <p:nvPr/>
        </p:nvCxnSpPr>
        <p:spPr>
          <a:xfrm flipH="1" flipV="1">
            <a:off x="9884210" y="3981811"/>
            <a:ext cx="323234" cy="122311"/>
          </a:xfrm>
          <a:prstGeom prst="line">
            <a:avLst/>
          </a:prstGeom>
          <a:ln w="57150">
            <a:solidFill>
              <a:srgbClr val="FFEB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7A064121-7301-432C-AF0C-F2ED766544EF}"/>
              </a:ext>
            </a:extLst>
          </p:cNvPr>
          <p:cNvSpPr txBox="1"/>
          <p:nvPr/>
        </p:nvSpPr>
        <p:spPr>
          <a:xfrm>
            <a:off x="625539" y="2517488"/>
            <a:ext cx="6622975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 err="1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</a:rPr>
              <a:t>개인과</a:t>
            </a:r>
            <a:r>
              <a:rPr lang="ko-KR" altLang="en-US" sz="2000" dirty="0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</a:rPr>
              <a:t> 지역의 특성과 전염과의 상관성</a:t>
            </a:r>
            <a:endParaRPr lang="en-US" altLang="ko-KR" sz="2000" dirty="0">
              <a:latin typeface="제주명조" panose="02000300000000000000" pitchFamily="2" charset="-127"/>
              <a:ea typeface="제주명조" panose="02000300000000000000" pitchFamily="2" charset="-127"/>
              <a:cs typeface="+mj-cs"/>
            </a:endParaRPr>
          </a:p>
          <a:p>
            <a:pPr algn="ctr"/>
            <a:r>
              <a:rPr lang="en-US" altLang="ko-KR" sz="1600" dirty="0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</a:rPr>
              <a:t>(</a:t>
            </a:r>
            <a:r>
              <a:rPr lang="ko-KR" altLang="en-US" sz="1600" dirty="0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</a:rPr>
              <a:t>환자의 나이</a:t>
            </a:r>
            <a:r>
              <a:rPr lang="en-US" altLang="ko-KR" sz="1600" dirty="0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</a:rPr>
              <a:t>, </a:t>
            </a:r>
            <a:r>
              <a:rPr lang="ko-KR" altLang="en-US" sz="1600" dirty="0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</a:rPr>
              <a:t>동선</a:t>
            </a:r>
            <a:r>
              <a:rPr lang="en-US" altLang="ko-KR" sz="1600" dirty="0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</a:rPr>
              <a:t>, </a:t>
            </a:r>
            <a:r>
              <a:rPr lang="ko-KR" altLang="en-US" sz="1600" dirty="0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</a:rPr>
              <a:t>지역별 통행량 등</a:t>
            </a:r>
            <a:r>
              <a:rPr lang="en-US" altLang="ko-KR" sz="1600" dirty="0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</a:rPr>
              <a:t>)</a:t>
            </a:r>
          </a:p>
          <a:p>
            <a:pPr algn="ctr"/>
            <a:endParaRPr lang="en-US" altLang="ko-KR" sz="2000" dirty="0">
              <a:latin typeface="제주명조" panose="02000300000000000000" pitchFamily="2" charset="-127"/>
              <a:ea typeface="제주명조" panose="02000300000000000000" pitchFamily="2" charset="-127"/>
              <a:cs typeface="+mj-cs"/>
            </a:endParaRPr>
          </a:p>
          <a:p>
            <a:pPr algn="ctr"/>
            <a:endParaRPr lang="en-US" altLang="ko-KR" sz="2000" dirty="0">
              <a:latin typeface="제주명조" panose="02000300000000000000" pitchFamily="2" charset="-127"/>
              <a:ea typeface="제주명조" panose="02000300000000000000" pitchFamily="2" charset="-127"/>
              <a:cs typeface="+mj-cs"/>
            </a:endParaRPr>
          </a:p>
          <a:p>
            <a:pPr algn="ctr"/>
            <a:r>
              <a:rPr lang="ko-KR" altLang="en-US" sz="2000" dirty="0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</a:rPr>
              <a:t>병원 등의 시설 정보를 이용해 대책 마련 시 사용</a:t>
            </a:r>
            <a:endParaRPr lang="en-US" altLang="ko-KR" sz="2000" dirty="0">
              <a:latin typeface="제주명조" panose="02000300000000000000" pitchFamily="2" charset="-127"/>
              <a:ea typeface="제주명조" panose="02000300000000000000" pitchFamily="2" charset="-127"/>
              <a:cs typeface="+mj-cs"/>
            </a:endParaRPr>
          </a:p>
          <a:p>
            <a:pPr algn="ctr"/>
            <a:endParaRPr lang="en-US" altLang="ko-KR" sz="2000" dirty="0">
              <a:latin typeface="제주명조" panose="02000300000000000000" pitchFamily="2" charset="-127"/>
              <a:ea typeface="제주명조" panose="02000300000000000000" pitchFamily="2" charset="-127"/>
              <a:cs typeface="+mj-cs"/>
            </a:endParaRPr>
          </a:p>
          <a:p>
            <a:pPr algn="ctr"/>
            <a:endParaRPr lang="en-US" altLang="ko-KR" sz="2000" dirty="0">
              <a:latin typeface="제주명조" panose="02000300000000000000" pitchFamily="2" charset="-127"/>
              <a:ea typeface="제주명조" panose="02000300000000000000" pitchFamily="2" charset="-127"/>
              <a:cs typeface="+mj-cs"/>
            </a:endParaRPr>
          </a:p>
          <a:p>
            <a:pPr algn="ctr"/>
            <a:r>
              <a:rPr lang="ko-KR" altLang="en-US" sz="2000" dirty="0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</a:rPr>
              <a:t>데이터들 간의 상관관계 및 규칙 규명</a:t>
            </a:r>
          </a:p>
          <a:p>
            <a:pPr algn="ctr"/>
            <a:endParaRPr lang="ko-KR" altLang="en-US" sz="2000" dirty="0">
              <a:latin typeface="제주명조" panose="02000300000000000000" pitchFamily="2" charset="-127"/>
              <a:ea typeface="제주명조" panose="02000300000000000000" pitchFamily="2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836535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14C0D3F5-1673-4D27-94BC-68535F1EB0BF}"/>
              </a:ext>
            </a:extLst>
          </p:cNvPr>
          <p:cNvSpPr/>
          <p:nvPr/>
        </p:nvSpPr>
        <p:spPr>
          <a:xfrm>
            <a:off x="870573" y="2289308"/>
            <a:ext cx="10396868" cy="3048000"/>
          </a:xfrm>
          <a:prstGeom prst="rect">
            <a:avLst/>
          </a:prstGeom>
          <a:solidFill>
            <a:srgbClr val="DAE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8BF8EFC-DF8E-403D-8B42-86B735737EA3}"/>
              </a:ext>
            </a:extLst>
          </p:cNvPr>
          <p:cNvSpPr/>
          <p:nvPr/>
        </p:nvSpPr>
        <p:spPr>
          <a:xfrm>
            <a:off x="9367007" y="377702"/>
            <a:ext cx="2834137" cy="14204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540CB4E-63F3-4344-A92C-3A4347D0CEAA}"/>
              </a:ext>
            </a:extLst>
          </p:cNvPr>
          <p:cNvSpPr/>
          <p:nvPr/>
        </p:nvSpPr>
        <p:spPr>
          <a:xfrm>
            <a:off x="10080239" y="593042"/>
            <a:ext cx="2120905" cy="14204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1BD8FA6-4078-42F1-85FC-969A16FD28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310" y="243959"/>
            <a:ext cx="829565" cy="721024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92207CE6-CA42-4F47-B8D2-994804A7E261}"/>
              </a:ext>
            </a:extLst>
          </p:cNvPr>
          <p:cNvSpPr/>
          <p:nvPr/>
        </p:nvSpPr>
        <p:spPr>
          <a:xfrm>
            <a:off x="458680" y="1056443"/>
            <a:ext cx="11274640" cy="5335479"/>
          </a:xfrm>
          <a:prstGeom prst="rect">
            <a:avLst/>
          </a:prstGeom>
          <a:noFill/>
          <a:ln w="57150">
            <a:solidFill>
              <a:srgbClr val="807F8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B4FD254-9C36-43F1-8743-9982A825EE53}"/>
              </a:ext>
            </a:extLst>
          </p:cNvPr>
          <p:cNvSpPr/>
          <p:nvPr/>
        </p:nvSpPr>
        <p:spPr>
          <a:xfrm>
            <a:off x="9256295" y="6567423"/>
            <a:ext cx="293570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제주명조" panose="02000300000000000000" pitchFamily="2" charset="-127"/>
                <a:ea typeface="제주명조" panose="02000300000000000000" pitchFamily="2" charset="-127"/>
              </a:rPr>
              <a:t>엔지니어링 </a:t>
            </a:r>
            <a:r>
              <a:rPr lang="en-US" altLang="ko-KR" sz="1400" dirty="0">
                <a:latin typeface="제주명조" panose="02000300000000000000" pitchFamily="2" charset="-127"/>
                <a:ea typeface="제주명조" panose="02000300000000000000" pitchFamily="2" charset="-127"/>
              </a:rPr>
              <a:t>DB </a:t>
            </a:r>
            <a:r>
              <a:rPr lang="ko-KR" altLang="en-US" sz="1400" dirty="0">
                <a:latin typeface="제주명조" panose="02000300000000000000" pitchFamily="2" charset="-127"/>
                <a:ea typeface="제주명조" panose="02000300000000000000" pitchFamily="2" charset="-127"/>
              </a:rPr>
              <a:t>및 실습 </a:t>
            </a:r>
            <a:r>
              <a:rPr lang="en-US" altLang="ko-KR" sz="1400" dirty="0">
                <a:latin typeface="제주명조" panose="02000300000000000000" pitchFamily="2" charset="-127"/>
                <a:ea typeface="제주명조" panose="02000300000000000000" pitchFamily="2" charset="-127"/>
              </a:rPr>
              <a:t>Project 2</a:t>
            </a:r>
            <a:r>
              <a:rPr lang="ko-KR" altLang="en-US" sz="1400" dirty="0">
                <a:latin typeface="제주명조" panose="02000300000000000000" pitchFamily="2" charset="-127"/>
                <a:ea typeface="제주명조" panose="02000300000000000000" pitchFamily="2" charset="-127"/>
              </a:rPr>
              <a:t>조</a:t>
            </a:r>
            <a:endParaRPr lang="ko-KR" altLang="en-US" sz="14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BC22E83-7BB4-4BE2-9FD4-9414F5029B8B}"/>
              </a:ext>
            </a:extLst>
          </p:cNvPr>
          <p:cNvSpPr txBox="1"/>
          <p:nvPr/>
        </p:nvSpPr>
        <p:spPr>
          <a:xfrm>
            <a:off x="1242875" y="356521"/>
            <a:ext cx="42351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제주고딕" panose="02000300000000000000" pitchFamily="2" charset="-127"/>
                <a:ea typeface="제주고딕" panose="02000300000000000000" pitchFamily="2" charset="-127"/>
              </a:rPr>
              <a:t>2. 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제주고딕" panose="02000300000000000000" pitchFamily="2" charset="-127"/>
                <a:ea typeface="제주고딕" panose="02000300000000000000" pitchFamily="2" charset="-127"/>
              </a:rPr>
              <a:t>프로젝트 목적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0BD9FBD8-3939-47B8-A840-6237B37D2417}"/>
              </a:ext>
            </a:extLst>
          </p:cNvPr>
          <p:cNvSpPr/>
          <p:nvPr/>
        </p:nvSpPr>
        <p:spPr>
          <a:xfrm>
            <a:off x="586347" y="1223694"/>
            <a:ext cx="161041" cy="246726"/>
          </a:xfrm>
          <a:prstGeom prst="rect">
            <a:avLst/>
          </a:prstGeom>
          <a:solidFill>
            <a:srgbClr val="0042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BFAA263-308A-40C4-A1DF-9A67763294DB}"/>
              </a:ext>
            </a:extLst>
          </p:cNvPr>
          <p:cNvCxnSpPr>
            <a:cxnSpLocks/>
          </p:cNvCxnSpPr>
          <p:nvPr/>
        </p:nvCxnSpPr>
        <p:spPr>
          <a:xfrm>
            <a:off x="1278604" y="861327"/>
            <a:ext cx="8859965" cy="19615"/>
          </a:xfrm>
          <a:prstGeom prst="line">
            <a:avLst/>
          </a:prstGeom>
          <a:ln w="285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7693C777-2E24-4433-A430-9DD89032397E}"/>
              </a:ext>
            </a:extLst>
          </p:cNvPr>
          <p:cNvSpPr txBox="1"/>
          <p:nvPr/>
        </p:nvSpPr>
        <p:spPr>
          <a:xfrm>
            <a:off x="745573" y="1119238"/>
            <a:ext cx="42351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제주고딕" panose="02000300000000000000" pitchFamily="2" charset="-127"/>
                <a:ea typeface="제주고딕" panose="02000300000000000000" pitchFamily="2" charset="-127"/>
              </a:rPr>
              <a:t>해결아이디어 및 프로젝트 목적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1CB2AA9-0703-46D9-8FA9-6EF4EFD13DDA}"/>
              </a:ext>
            </a:extLst>
          </p:cNvPr>
          <p:cNvSpPr txBox="1"/>
          <p:nvPr/>
        </p:nvSpPr>
        <p:spPr>
          <a:xfrm>
            <a:off x="1220729" y="2458120"/>
            <a:ext cx="9943475" cy="24806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200000"/>
              </a:lnSpc>
              <a:buAutoNum type="arabicPeriod"/>
            </a:pPr>
            <a:r>
              <a:rPr lang="ko-KR" altLang="en-US" sz="1600" dirty="0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</a:rPr>
              <a:t>전국의 코로나 바이러스 </a:t>
            </a:r>
            <a:r>
              <a:rPr lang="ko-KR" altLang="en-US" sz="1600" dirty="0" err="1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</a:rPr>
              <a:t>확진자</a:t>
            </a:r>
            <a:r>
              <a:rPr lang="ko-KR" altLang="en-US" sz="1600" dirty="0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</a:rPr>
              <a:t> 데이터를 같은 포맷으로 입력 받아 통일된 포맷의 데이터를 사용하는 </a:t>
            </a:r>
            <a:r>
              <a:rPr lang="en-US" altLang="ko-KR" sz="1600" dirty="0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</a:rPr>
              <a:t>DB </a:t>
            </a:r>
            <a:r>
              <a:rPr lang="ko-KR" altLang="en-US" sz="1600" dirty="0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</a:rPr>
              <a:t>구축</a:t>
            </a:r>
            <a:endParaRPr lang="en-US" altLang="ko-KR" sz="1600" dirty="0">
              <a:latin typeface="제주명조" panose="02000300000000000000" pitchFamily="2" charset="-127"/>
              <a:ea typeface="제주명조" panose="02000300000000000000" pitchFamily="2" charset="-127"/>
              <a:cs typeface="+mj-cs"/>
            </a:endParaRPr>
          </a:p>
          <a:p>
            <a:pPr marL="457200" indent="-457200">
              <a:lnSpc>
                <a:spcPct val="200000"/>
              </a:lnSpc>
              <a:buAutoNum type="arabicPeriod"/>
            </a:pPr>
            <a:r>
              <a:rPr lang="ko-KR" altLang="en-US" sz="1600" dirty="0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</a:rPr>
              <a:t>신속하고 정확하게 상황파악을 할 수 있도록 분석을 위한 쿼리 작성</a:t>
            </a:r>
            <a:endParaRPr lang="en-US" altLang="ko-KR" sz="1600" dirty="0">
              <a:latin typeface="제주명조" panose="02000300000000000000" pitchFamily="2" charset="-127"/>
              <a:ea typeface="제주명조" panose="02000300000000000000" pitchFamily="2" charset="-127"/>
              <a:cs typeface="+mj-cs"/>
            </a:endParaRPr>
          </a:p>
          <a:p>
            <a:pPr marL="457200" indent="-457200">
              <a:lnSpc>
                <a:spcPct val="200000"/>
              </a:lnSpc>
              <a:buAutoNum type="arabicPeriod"/>
            </a:pPr>
            <a:r>
              <a:rPr lang="ko-KR" altLang="en-US" sz="1600" dirty="0" err="1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</a:rPr>
              <a:t>딥러닝을</a:t>
            </a:r>
            <a:r>
              <a:rPr lang="ko-KR" altLang="en-US" sz="1600" dirty="0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</a:rPr>
              <a:t> 이용한 새로운 </a:t>
            </a:r>
            <a:r>
              <a:rPr lang="ko-KR" altLang="en-US" sz="1600" dirty="0" err="1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</a:rPr>
              <a:t>확진자의</a:t>
            </a:r>
            <a:r>
              <a:rPr lang="ko-KR" altLang="en-US" sz="1600" dirty="0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</a:rPr>
              <a:t> 지역의 위험도를 예측</a:t>
            </a:r>
            <a:endParaRPr lang="en-US" altLang="ko-KR" sz="1600" dirty="0">
              <a:latin typeface="제주명조" panose="02000300000000000000" pitchFamily="2" charset="-127"/>
              <a:ea typeface="제주명조" panose="02000300000000000000" pitchFamily="2" charset="-127"/>
              <a:cs typeface="+mj-cs"/>
            </a:endParaRPr>
          </a:p>
          <a:p>
            <a:pPr marL="457200" indent="-457200">
              <a:lnSpc>
                <a:spcPct val="200000"/>
              </a:lnSpc>
              <a:buAutoNum type="arabicPeriod"/>
            </a:pPr>
            <a:r>
              <a:rPr lang="ko-KR" altLang="en-US" sz="1600" dirty="0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</a:rPr>
              <a:t>시각화를 이용하여 직관적으로 상황 전달</a:t>
            </a:r>
            <a:endParaRPr lang="en-US" altLang="ko-KR" sz="1600" dirty="0">
              <a:latin typeface="제주명조" panose="02000300000000000000" pitchFamily="2" charset="-127"/>
              <a:ea typeface="제주명조" panose="02000300000000000000" pitchFamily="2" charset="-127"/>
              <a:cs typeface="+mj-cs"/>
            </a:endParaRPr>
          </a:p>
          <a:p>
            <a:pPr marL="457200" indent="-457200">
              <a:lnSpc>
                <a:spcPct val="200000"/>
              </a:lnSpc>
              <a:buAutoNum type="arabicPeriod"/>
            </a:pPr>
            <a:r>
              <a:rPr lang="ko-KR" altLang="en-US" sz="1600" dirty="0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</a:rPr>
              <a:t>예측한 위험도를 토대로 병실 수 확보 가능 </a:t>
            </a:r>
            <a:endParaRPr lang="en-US" altLang="ko-KR" sz="1600" dirty="0">
              <a:latin typeface="제주명조" panose="02000300000000000000" pitchFamily="2" charset="-127"/>
              <a:ea typeface="제주명조" panose="02000300000000000000" pitchFamily="2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9424936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08BF8EFC-DF8E-403D-8B42-86B735737EA3}"/>
              </a:ext>
            </a:extLst>
          </p:cNvPr>
          <p:cNvSpPr/>
          <p:nvPr/>
        </p:nvSpPr>
        <p:spPr>
          <a:xfrm>
            <a:off x="9367007" y="377702"/>
            <a:ext cx="2834137" cy="14204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540CB4E-63F3-4344-A92C-3A4347D0CEAA}"/>
              </a:ext>
            </a:extLst>
          </p:cNvPr>
          <p:cNvSpPr/>
          <p:nvPr/>
        </p:nvSpPr>
        <p:spPr>
          <a:xfrm>
            <a:off x="10080239" y="593042"/>
            <a:ext cx="2120905" cy="14204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1BD8FA6-4078-42F1-85FC-969A16FD28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310" y="243959"/>
            <a:ext cx="829565" cy="721024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92207CE6-CA42-4F47-B8D2-994804A7E261}"/>
              </a:ext>
            </a:extLst>
          </p:cNvPr>
          <p:cNvSpPr/>
          <p:nvPr/>
        </p:nvSpPr>
        <p:spPr>
          <a:xfrm>
            <a:off x="458680" y="1056443"/>
            <a:ext cx="11274640" cy="5335479"/>
          </a:xfrm>
          <a:prstGeom prst="rect">
            <a:avLst/>
          </a:prstGeom>
          <a:noFill/>
          <a:ln w="57150">
            <a:solidFill>
              <a:srgbClr val="807F8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B4FD254-9C36-43F1-8743-9982A825EE53}"/>
              </a:ext>
            </a:extLst>
          </p:cNvPr>
          <p:cNvSpPr/>
          <p:nvPr/>
        </p:nvSpPr>
        <p:spPr>
          <a:xfrm>
            <a:off x="9256295" y="6567423"/>
            <a:ext cx="293570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제주명조" panose="02000300000000000000" pitchFamily="2" charset="-127"/>
                <a:ea typeface="제주명조" panose="02000300000000000000" pitchFamily="2" charset="-127"/>
              </a:rPr>
              <a:t>엔지니어링 </a:t>
            </a:r>
            <a:r>
              <a:rPr lang="en-US" altLang="ko-KR" sz="1400" dirty="0">
                <a:latin typeface="제주명조" panose="02000300000000000000" pitchFamily="2" charset="-127"/>
                <a:ea typeface="제주명조" panose="02000300000000000000" pitchFamily="2" charset="-127"/>
              </a:rPr>
              <a:t>DB </a:t>
            </a:r>
            <a:r>
              <a:rPr lang="ko-KR" altLang="en-US" sz="1400" dirty="0">
                <a:latin typeface="제주명조" panose="02000300000000000000" pitchFamily="2" charset="-127"/>
                <a:ea typeface="제주명조" panose="02000300000000000000" pitchFamily="2" charset="-127"/>
              </a:rPr>
              <a:t>및 실습 </a:t>
            </a:r>
            <a:r>
              <a:rPr lang="en-US" altLang="ko-KR" sz="1400" dirty="0">
                <a:latin typeface="제주명조" panose="02000300000000000000" pitchFamily="2" charset="-127"/>
                <a:ea typeface="제주명조" panose="02000300000000000000" pitchFamily="2" charset="-127"/>
              </a:rPr>
              <a:t>Project 2</a:t>
            </a:r>
            <a:r>
              <a:rPr lang="ko-KR" altLang="en-US" sz="1400" dirty="0">
                <a:latin typeface="제주명조" panose="02000300000000000000" pitchFamily="2" charset="-127"/>
                <a:ea typeface="제주명조" panose="02000300000000000000" pitchFamily="2" charset="-127"/>
              </a:rPr>
              <a:t>조</a:t>
            </a:r>
            <a:endParaRPr lang="ko-KR" altLang="en-US" sz="14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BC22E83-7BB4-4BE2-9FD4-9414F5029B8B}"/>
              </a:ext>
            </a:extLst>
          </p:cNvPr>
          <p:cNvSpPr txBox="1"/>
          <p:nvPr/>
        </p:nvSpPr>
        <p:spPr>
          <a:xfrm>
            <a:off x="1242875" y="356521"/>
            <a:ext cx="42351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제주고딕" panose="02000300000000000000" pitchFamily="2" charset="-127"/>
                <a:ea typeface="제주고딕" panose="02000300000000000000" pitchFamily="2" charset="-127"/>
              </a:rPr>
              <a:t>2. 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제주고딕" panose="02000300000000000000" pitchFamily="2" charset="-127"/>
                <a:ea typeface="제주고딕" panose="02000300000000000000" pitchFamily="2" charset="-127"/>
              </a:rPr>
              <a:t>프로젝트 목적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0BD9FBD8-3939-47B8-A840-6237B37D2417}"/>
              </a:ext>
            </a:extLst>
          </p:cNvPr>
          <p:cNvSpPr/>
          <p:nvPr/>
        </p:nvSpPr>
        <p:spPr>
          <a:xfrm>
            <a:off x="586347" y="1223694"/>
            <a:ext cx="161041" cy="246726"/>
          </a:xfrm>
          <a:prstGeom prst="rect">
            <a:avLst/>
          </a:prstGeom>
          <a:solidFill>
            <a:srgbClr val="0042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BFAA263-308A-40C4-A1DF-9A67763294DB}"/>
              </a:ext>
            </a:extLst>
          </p:cNvPr>
          <p:cNvCxnSpPr>
            <a:cxnSpLocks/>
          </p:cNvCxnSpPr>
          <p:nvPr/>
        </p:nvCxnSpPr>
        <p:spPr>
          <a:xfrm>
            <a:off x="1278604" y="861327"/>
            <a:ext cx="8859965" cy="19615"/>
          </a:xfrm>
          <a:prstGeom prst="line">
            <a:avLst/>
          </a:prstGeom>
          <a:ln w="285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99BC0DD5-5E26-43EB-96A7-DF88A47228DB}"/>
              </a:ext>
            </a:extLst>
          </p:cNvPr>
          <p:cNvSpPr txBox="1"/>
          <p:nvPr/>
        </p:nvSpPr>
        <p:spPr>
          <a:xfrm>
            <a:off x="745573" y="1119238"/>
            <a:ext cx="42351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제주고딕" panose="02000300000000000000" pitchFamily="2" charset="-127"/>
                <a:ea typeface="제주고딕" panose="02000300000000000000" pitchFamily="2" charset="-127"/>
              </a:rPr>
              <a:t>프로젝트 구상도</a:t>
            </a: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2E0A379D-B9AD-4AD1-92DE-60DE05CC2FB6}"/>
              </a:ext>
            </a:extLst>
          </p:cNvPr>
          <p:cNvSpPr/>
          <p:nvPr/>
        </p:nvSpPr>
        <p:spPr>
          <a:xfrm>
            <a:off x="1856698" y="2121991"/>
            <a:ext cx="1833644" cy="1833644"/>
          </a:xfrm>
          <a:prstGeom prst="ellipse">
            <a:avLst/>
          </a:prstGeom>
          <a:solidFill>
            <a:srgbClr val="807F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공공데이터수집</a:t>
            </a:r>
            <a:endParaRPr lang="ko-KR" altLang="en-US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4E9A2356-2E4E-4F5C-B0D8-245BC1531F42}"/>
              </a:ext>
            </a:extLst>
          </p:cNvPr>
          <p:cNvSpPr/>
          <p:nvPr/>
        </p:nvSpPr>
        <p:spPr>
          <a:xfrm>
            <a:off x="4035861" y="2121991"/>
            <a:ext cx="1833644" cy="1833644"/>
          </a:xfrm>
          <a:prstGeom prst="ellipse">
            <a:avLst/>
          </a:prstGeom>
          <a:solidFill>
            <a:srgbClr val="807F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개체간</a:t>
            </a:r>
            <a:endParaRPr lang="en-US" altLang="ko-KR" sz="1600" dirty="0"/>
          </a:p>
          <a:p>
            <a:pPr algn="ctr"/>
            <a:r>
              <a:rPr lang="ko-KR" altLang="en-US" sz="1600" dirty="0"/>
              <a:t>관계추출</a:t>
            </a:r>
            <a:r>
              <a:rPr lang="en-US" altLang="ko-KR" sz="1600" dirty="0"/>
              <a:t>&amp;</a:t>
            </a:r>
            <a:r>
              <a:rPr lang="ko-KR" altLang="en-US" sz="1600" dirty="0"/>
              <a:t>쿼리</a:t>
            </a:r>
            <a:endParaRPr lang="en-US" altLang="ko-KR" sz="1600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08D454CF-44C2-4BBF-B2F8-234ABD2679C4}"/>
              </a:ext>
            </a:extLst>
          </p:cNvPr>
          <p:cNvSpPr/>
          <p:nvPr/>
        </p:nvSpPr>
        <p:spPr>
          <a:xfrm>
            <a:off x="6215024" y="2121991"/>
            <a:ext cx="1833644" cy="1833644"/>
          </a:xfrm>
          <a:prstGeom prst="ellipse">
            <a:avLst/>
          </a:prstGeom>
          <a:solidFill>
            <a:srgbClr val="807F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/>
              <a:t>확진자</a:t>
            </a:r>
            <a:endParaRPr lang="en-US" altLang="ko-KR" sz="1600" dirty="0"/>
          </a:p>
          <a:p>
            <a:pPr algn="ctr"/>
            <a:r>
              <a:rPr lang="ko-KR" altLang="en-US" sz="1600" dirty="0"/>
              <a:t>위험수준</a:t>
            </a:r>
            <a:endParaRPr lang="en-US" altLang="ko-KR" sz="1600" dirty="0"/>
          </a:p>
          <a:p>
            <a:pPr algn="ctr"/>
            <a:r>
              <a:rPr lang="ko-KR" altLang="en-US" sz="1600" dirty="0"/>
              <a:t>예측</a:t>
            </a: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EBACA91E-484E-413E-86CC-32BF9C6B741D}"/>
              </a:ext>
            </a:extLst>
          </p:cNvPr>
          <p:cNvSpPr/>
          <p:nvPr/>
        </p:nvSpPr>
        <p:spPr>
          <a:xfrm>
            <a:off x="8394187" y="2121991"/>
            <a:ext cx="1833644" cy="1833644"/>
          </a:xfrm>
          <a:prstGeom prst="ellipse">
            <a:avLst/>
          </a:prstGeom>
          <a:solidFill>
            <a:srgbClr val="807F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집단감염</a:t>
            </a:r>
            <a:endParaRPr lang="en-US" altLang="ko-KR" sz="1600" dirty="0"/>
          </a:p>
          <a:p>
            <a:pPr algn="ctr"/>
            <a:r>
              <a:rPr lang="ko-KR" altLang="en-US" sz="1600" dirty="0"/>
              <a:t>예방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54058766-564A-4E87-BE4F-DC2FE40DB920}"/>
              </a:ext>
            </a:extLst>
          </p:cNvPr>
          <p:cNvCxnSpPr/>
          <p:nvPr/>
        </p:nvCxnSpPr>
        <p:spPr>
          <a:xfrm>
            <a:off x="3799001" y="3026004"/>
            <a:ext cx="131976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D2D2B046-DA10-48D5-8C98-A04E79869E7F}"/>
              </a:ext>
            </a:extLst>
          </p:cNvPr>
          <p:cNvCxnSpPr/>
          <p:nvPr/>
        </p:nvCxnSpPr>
        <p:spPr>
          <a:xfrm>
            <a:off x="5980861" y="3026004"/>
            <a:ext cx="131976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6E9E3313-9A33-4183-9AF8-886F7946D6B8}"/>
              </a:ext>
            </a:extLst>
          </p:cNvPr>
          <p:cNvCxnSpPr/>
          <p:nvPr/>
        </p:nvCxnSpPr>
        <p:spPr>
          <a:xfrm>
            <a:off x="8162721" y="3026004"/>
            <a:ext cx="131976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888843EE-D5FD-4C9D-96A6-932D45AB3A6F}"/>
              </a:ext>
            </a:extLst>
          </p:cNvPr>
          <p:cNvSpPr txBox="1"/>
          <p:nvPr/>
        </p:nvSpPr>
        <p:spPr>
          <a:xfrm>
            <a:off x="2528424" y="4930489"/>
            <a:ext cx="715494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1" dirty="0"/>
              <a:t>기존 코로나 바이러스 </a:t>
            </a:r>
            <a:r>
              <a:rPr lang="ko-KR" altLang="en-US" b="1" dirty="0" err="1"/>
              <a:t>확진자들의</a:t>
            </a:r>
            <a:r>
              <a:rPr lang="ko-KR" altLang="en-US" b="1" dirty="0"/>
              <a:t> 개인 및 지역별 특성을 파악하여 새로운 </a:t>
            </a:r>
            <a:r>
              <a:rPr lang="ko-KR" altLang="en-US" b="1" dirty="0" err="1"/>
              <a:t>확진자의</a:t>
            </a:r>
            <a:r>
              <a:rPr lang="ko-KR" altLang="en-US" b="1" dirty="0"/>
              <a:t> 해당 거주 지역에 최적의 대처를 할 수 있다</a:t>
            </a:r>
            <a:r>
              <a:rPr lang="en-US" altLang="ko-KR" b="1" dirty="0"/>
              <a:t>.</a:t>
            </a:r>
            <a:endParaRPr lang="ko-KR" altLang="en-US" b="1" dirty="0"/>
          </a:p>
        </p:txBody>
      </p:sp>
      <p:pic>
        <p:nvPicPr>
          <p:cNvPr id="5" name="그림 4" descr="건물이(가) 표시된 사진&#10;&#10;자동 생성된 설명">
            <a:extLst>
              <a:ext uri="{FF2B5EF4-FFF2-40B4-BE49-F238E27FC236}">
                <a16:creationId xmlns:a16="http://schemas.microsoft.com/office/drawing/2014/main" id="{24EAFE36-2012-45DD-98B9-4045D632DB8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947" y="4539424"/>
            <a:ext cx="479623" cy="479623"/>
          </a:xfrm>
          <a:prstGeom prst="rect">
            <a:avLst/>
          </a:prstGeom>
        </p:spPr>
      </p:pic>
      <p:pic>
        <p:nvPicPr>
          <p:cNvPr id="6" name="그림 5" descr="건물이(가) 표시된 사진&#10;&#10;자동 생성된 설명">
            <a:extLst>
              <a:ext uri="{FF2B5EF4-FFF2-40B4-BE49-F238E27FC236}">
                <a16:creationId xmlns:a16="http://schemas.microsoft.com/office/drawing/2014/main" id="{A479A965-95C9-4B68-9B02-4C97B13BC968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9742923" y="4558278"/>
            <a:ext cx="479623" cy="479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2992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59C0E481-2494-47C1-8879-C089B8FA6563}"/>
              </a:ext>
            </a:extLst>
          </p:cNvPr>
          <p:cNvSpPr/>
          <p:nvPr/>
        </p:nvSpPr>
        <p:spPr>
          <a:xfrm>
            <a:off x="1299437" y="1825748"/>
            <a:ext cx="4627940" cy="41361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제주고딕" panose="02000300000000000000" pitchFamily="2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1131E24E-346A-4ECA-9EA0-50BDB29817FF}"/>
              </a:ext>
            </a:extLst>
          </p:cNvPr>
          <p:cNvSpPr/>
          <p:nvPr/>
        </p:nvSpPr>
        <p:spPr>
          <a:xfrm>
            <a:off x="6762630" y="3892597"/>
            <a:ext cx="3453429" cy="19409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제주고딕" panose="02000300000000000000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BA39CAE-8027-4C39-B559-4DD2E41165D0}"/>
              </a:ext>
            </a:extLst>
          </p:cNvPr>
          <p:cNvSpPr/>
          <p:nvPr/>
        </p:nvSpPr>
        <p:spPr>
          <a:xfrm>
            <a:off x="6785076" y="1825748"/>
            <a:ext cx="3453429" cy="179879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제주고딕" panose="02000300000000000000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8BF8EFC-DF8E-403D-8B42-86B735737EA3}"/>
              </a:ext>
            </a:extLst>
          </p:cNvPr>
          <p:cNvSpPr/>
          <p:nvPr/>
        </p:nvSpPr>
        <p:spPr>
          <a:xfrm>
            <a:off x="9367007" y="377702"/>
            <a:ext cx="2834137" cy="14204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540CB4E-63F3-4344-A92C-3A4347D0CEAA}"/>
              </a:ext>
            </a:extLst>
          </p:cNvPr>
          <p:cNvSpPr/>
          <p:nvPr/>
        </p:nvSpPr>
        <p:spPr>
          <a:xfrm>
            <a:off x="10080239" y="593042"/>
            <a:ext cx="2120905" cy="14204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1BD8FA6-4078-42F1-85FC-969A16FD28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310" y="243959"/>
            <a:ext cx="829565" cy="721024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92207CE6-CA42-4F47-B8D2-994804A7E261}"/>
              </a:ext>
            </a:extLst>
          </p:cNvPr>
          <p:cNvSpPr/>
          <p:nvPr/>
        </p:nvSpPr>
        <p:spPr>
          <a:xfrm>
            <a:off x="458680" y="1056443"/>
            <a:ext cx="11274640" cy="5335479"/>
          </a:xfrm>
          <a:prstGeom prst="rect">
            <a:avLst/>
          </a:prstGeom>
          <a:noFill/>
          <a:ln w="57150">
            <a:solidFill>
              <a:srgbClr val="807F8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B4FD254-9C36-43F1-8743-9982A825EE53}"/>
              </a:ext>
            </a:extLst>
          </p:cNvPr>
          <p:cNvSpPr/>
          <p:nvPr/>
        </p:nvSpPr>
        <p:spPr>
          <a:xfrm>
            <a:off x="9256295" y="6567423"/>
            <a:ext cx="293570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제주명조" panose="02000300000000000000" pitchFamily="2" charset="-127"/>
                <a:ea typeface="제주명조" panose="02000300000000000000" pitchFamily="2" charset="-127"/>
              </a:rPr>
              <a:t>엔지니어링 </a:t>
            </a:r>
            <a:r>
              <a:rPr lang="en-US" altLang="ko-KR" sz="1400" dirty="0">
                <a:latin typeface="제주명조" panose="02000300000000000000" pitchFamily="2" charset="-127"/>
                <a:ea typeface="제주명조" panose="02000300000000000000" pitchFamily="2" charset="-127"/>
              </a:rPr>
              <a:t>DB </a:t>
            </a:r>
            <a:r>
              <a:rPr lang="ko-KR" altLang="en-US" sz="1400" dirty="0">
                <a:latin typeface="제주명조" panose="02000300000000000000" pitchFamily="2" charset="-127"/>
                <a:ea typeface="제주명조" panose="02000300000000000000" pitchFamily="2" charset="-127"/>
              </a:rPr>
              <a:t>및 실습 </a:t>
            </a:r>
            <a:r>
              <a:rPr lang="en-US" altLang="ko-KR" sz="1400" dirty="0">
                <a:latin typeface="제주명조" panose="02000300000000000000" pitchFamily="2" charset="-127"/>
                <a:ea typeface="제주명조" panose="02000300000000000000" pitchFamily="2" charset="-127"/>
              </a:rPr>
              <a:t>Project 2</a:t>
            </a:r>
            <a:r>
              <a:rPr lang="ko-KR" altLang="en-US" sz="1400" dirty="0">
                <a:latin typeface="제주명조" panose="02000300000000000000" pitchFamily="2" charset="-127"/>
                <a:ea typeface="제주명조" panose="02000300000000000000" pitchFamily="2" charset="-127"/>
              </a:rPr>
              <a:t>조</a:t>
            </a:r>
            <a:endParaRPr lang="ko-KR" altLang="en-US" sz="14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BC22E83-7BB4-4BE2-9FD4-9414F5029B8B}"/>
              </a:ext>
            </a:extLst>
          </p:cNvPr>
          <p:cNvSpPr txBox="1"/>
          <p:nvPr/>
        </p:nvSpPr>
        <p:spPr>
          <a:xfrm>
            <a:off x="1242875" y="356521"/>
            <a:ext cx="42351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제주고딕" panose="02000300000000000000" pitchFamily="2" charset="-127"/>
                <a:ea typeface="제주고딕" panose="02000300000000000000" pitchFamily="2" charset="-127"/>
              </a:rPr>
              <a:t>3. 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제주고딕" panose="02000300000000000000" pitchFamily="2" charset="-127"/>
                <a:ea typeface="제주고딕" panose="02000300000000000000" pitchFamily="2" charset="-127"/>
              </a:rPr>
              <a:t>데이터베이스 설계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0BD9FBD8-3939-47B8-A840-6237B37D2417}"/>
              </a:ext>
            </a:extLst>
          </p:cNvPr>
          <p:cNvSpPr/>
          <p:nvPr/>
        </p:nvSpPr>
        <p:spPr>
          <a:xfrm>
            <a:off x="586347" y="1223694"/>
            <a:ext cx="161041" cy="246726"/>
          </a:xfrm>
          <a:prstGeom prst="rect">
            <a:avLst/>
          </a:prstGeom>
          <a:solidFill>
            <a:srgbClr val="0042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BFAA263-308A-40C4-A1DF-9A67763294DB}"/>
              </a:ext>
            </a:extLst>
          </p:cNvPr>
          <p:cNvCxnSpPr>
            <a:cxnSpLocks/>
          </p:cNvCxnSpPr>
          <p:nvPr/>
        </p:nvCxnSpPr>
        <p:spPr>
          <a:xfrm>
            <a:off x="1278604" y="861327"/>
            <a:ext cx="8859965" cy="19615"/>
          </a:xfrm>
          <a:prstGeom prst="line">
            <a:avLst/>
          </a:prstGeom>
          <a:ln w="285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7693C777-2E24-4433-A430-9DD89032397E}"/>
              </a:ext>
            </a:extLst>
          </p:cNvPr>
          <p:cNvSpPr txBox="1"/>
          <p:nvPr/>
        </p:nvSpPr>
        <p:spPr>
          <a:xfrm>
            <a:off x="745573" y="1119238"/>
            <a:ext cx="42351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제주고딕" panose="02000300000000000000" pitchFamily="2" charset="-127"/>
                <a:ea typeface="제주고딕" panose="02000300000000000000" pitchFamily="2" charset="-127"/>
              </a:rPr>
              <a:t>공공 데이터 수집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070A5D1F-359F-4EB5-9E83-1C9B2B9538F6}"/>
              </a:ext>
            </a:extLst>
          </p:cNvPr>
          <p:cNvGrpSpPr/>
          <p:nvPr/>
        </p:nvGrpSpPr>
        <p:grpSpPr>
          <a:xfrm>
            <a:off x="1492297" y="2088927"/>
            <a:ext cx="4235117" cy="2710365"/>
            <a:chOff x="2595487" y="1573270"/>
            <a:chExt cx="7001026" cy="4301824"/>
          </a:xfrm>
        </p:grpSpPr>
        <p:pic>
          <p:nvPicPr>
            <p:cNvPr id="2050" name="Picture 2" descr="Kaggle @Subinium">
              <a:extLst>
                <a:ext uri="{FF2B5EF4-FFF2-40B4-BE49-F238E27FC236}">
                  <a16:creationId xmlns:a16="http://schemas.microsoft.com/office/drawing/2014/main" id="{03394C0E-BDA9-42BE-A92B-4E19A7221F8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668" r="25864"/>
            <a:stretch/>
          </p:blipFill>
          <p:spPr bwMode="auto">
            <a:xfrm>
              <a:off x="2595487" y="1573270"/>
              <a:ext cx="7001026" cy="4301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A5D719F-B3AE-4607-80C6-EDF679B5C729}"/>
                </a:ext>
              </a:extLst>
            </p:cNvPr>
            <p:cNvSpPr txBox="1"/>
            <p:nvPr/>
          </p:nvSpPr>
          <p:spPr>
            <a:xfrm>
              <a:off x="3046428" y="5007252"/>
              <a:ext cx="6099144" cy="7327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fontAlgn="base"/>
              <a:r>
                <a:rPr lang="en-US" altLang="ko-KR" sz="1200" b="1" i="0" dirty="0">
                  <a:solidFill>
                    <a:srgbClr val="FFFFFF"/>
                  </a:solidFill>
                  <a:effectLst/>
                  <a:latin typeface="Abadi" panose="020B0604020104020204" pitchFamily="34" charset="0"/>
                </a:rPr>
                <a:t>Data Science for COVID-19 (DS4C)</a:t>
              </a:r>
            </a:p>
            <a:p>
              <a:pPr algn="ctr" fontAlgn="base"/>
              <a:r>
                <a:rPr lang="en-US" altLang="ko-KR" sz="1200" b="1" i="0" dirty="0">
                  <a:solidFill>
                    <a:srgbClr val="FFFFFF"/>
                  </a:solidFill>
                  <a:effectLst/>
                  <a:latin typeface="Abadi" panose="020B0604020104020204" pitchFamily="34" charset="0"/>
                </a:rPr>
                <a:t>DS4C: Data Science for COVID-19 in South Korea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B8B0A063-48F5-4D2F-A225-13ABCBFE1AE8}"/>
              </a:ext>
            </a:extLst>
          </p:cNvPr>
          <p:cNvSpPr txBox="1"/>
          <p:nvPr/>
        </p:nvSpPr>
        <p:spPr>
          <a:xfrm>
            <a:off x="2144117" y="4914601"/>
            <a:ext cx="2911433" cy="10241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</a:rPr>
              <a:t> </a:t>
            </a:r>
            <a:r>
              <a:rPr lang="ko-KR" altLang="en-US" sz="1400" dirty="0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</a:rPr>
              <a:t>약 </a:t>
            </a:r>
            <a:r>
              <a:rPr lang="en-US" altLang="ko-KR" sz="1400" dirty="0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</a:rPr>
              <a:t>3518</a:t>
            </a:r>
            <a:r>
              <a:rPr lang="ko-KR" altLang="en-US" sz="1400" dirty="0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</a:rPr>
              <a:t>개의 </a:t>
            </a:r>
            <a:r>
              <a:rPr lang="ko-KR" altLang="en-US" sz="1400" dirty="0" err="1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</a:rPr>
              <a:t>확진자</a:t>
            </a:r>
            <a:r>
              <a:rPr lang="ko-KR" altLang="en-US" sz="1400" dirty="0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</a:rPr>
              <a:t> 개인 정보</a:t>
            </a:r>
            <a:endParaRPr lang="en-US" altLang="ko-KR" sz="1400" dirty="0">
              <a:latin typeface="제주명조" panose="02000300000000000000" pitchFamily="2" charset="-127"/>
              <a:ea typeface="제주명조" panose="02000300000000000000" pitchFamily="2" charset="-127"/>
              <a:cs typeface="+mj-cs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</a:rPr>
              <a:t> </a:t>
            </a:r>
            <a:r>
              <a:rPr lang="ko-KR" altLang="en-US" sz="1400" dirty="0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</a:rPr>
              <a:t>약 </a:t>
            </a:r>
            <a:r>
              <a:rPr lang="en-US" altLang="ko-KR" sz="1400" dirty="0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</a:rPr>
              <a:t>7279</a:t>
            </a:r>
            <a:r>
              <a:rPr lang="ko-KR" altLang="en-US" sz="1400" dirty="0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</a:rPr>
              <a:t>개의 </a:t>
            </a:r>
            <a:r>
              <a:rPr lang="ko-KR" altLang="en-US" sz="1400" dirty="0" err="1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</a:rPr>
              <a:t>확진자</a:t>
            </a:r>
            <a:r>
              <a:rPr lang="ko-KR" altLang="en-US" sz="1400" dirty="0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</a:rPr>
              <a:t> 이동 경로</a:t>
            </a:r>
            <a:endParaRPr lang="en-US" altLang="ko-KR" sz="1400" dirty="0">
              <a:latin typeface="제주명조" panose="02000300000000000000" pitchFamily="2" charset="-127"/>
              <a:ea typeface="제주명조" panose="02000300000000000000" pitchFamily="2" charset="-127"/>
              <a:cs typeface="+mj-cs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</a:rPr>
              <a:t>대한민국 지역 정보</a:t>
            </a:r>
            <a:endParaRPr lang="en-US" altLang="ko-KR" sz="1400" dirty="0">
              <a:latin typeface="제주명조" panose="02000300000000000000" pitchFamily="2" charset="-127"/>
              <a:ea typeface="제주명조" panose="02000300000000000000" pitchFamily="2" charset="-127"/>
              <a:cs typeface="+mj-cs"/>
            </a:endParaRPr>
          </a:p>
        </p:txBody>
      </p:sp>
      <p:pic>
        <p:nvPicPr>
          <p:cNvPr id="9" name="그림 8" descr="개체, 시계, 오렌지, 표지판이(가) 표시된 사진&#10;&#10;자동 생성된 설명">
            <a:extLst>
              <a:ext uri="{FF2B5EF4-FFF2-40B4-BE49-F238E27FC236}">
                <a16:creationId xmlns:a16="http://schemas.microsoft.com/office/drawing/2014/main" id="{AAC1B3DD-3444-445B-9FF8-8E4B1CCEE0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7446" y="2151925"/>
            <a:ext cx="2995289" cy="79874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574B802-9541-4CE8-B85F-8A6E602E47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05850" y="4174767"/>
            <a:ext cx="3144020" cy="91011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BB4C2D7-568B-4D54-96AF-41C52D8EB73B}"/>
              </a:ext>
            </a:extLst>
          </p:cNvPr>
          <p:cNvSpPr txBox="1"/>
          <p:nvPr/>
        </p:nvSpPr>
        <p:spPr>
          <a:xfrm>
            <a:off x="7049373" y="2971968"/>
            <a:ext cx="2911433" cy="3777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</a:rPr>
              <a:t>수도권 통행량 정보</a:t>
            </a:r>
            <a:endParaRPr lang="en-US" altLang="ko-KR" sz="1400" dirty="0">
              <a:latin typeface="제주명조" panose="02000300000000000000" pitchFamily="2" charset="-127"/>
              <a:ea typeface="제주명조" panose="02000300000000000000" pitchFamily="2" charset="-127"/>
              <a:cs typeface="+mj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6A7B3B7-21A2-459B-9912-3D3BA71EE248}"/>
              </a:ext>
            </a:extLst>
          </p:cNvPr>
          <p:cNvSpPr txBox="1"/>
          <p:nvPr/>
        </p:nvSpPr>
        <p:spPr>
          <a:xfrm>
            <a:off x="7096508" y="5101096"/>
            <a:ext cx="2911433" cy="3777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</a:rPr>
              <a:t>전국 코로나 전담 지정 병원 정보</a:t>
            </a:r>
            <a:endParaRPr lang="en-US" altLang="ko-KR" sz="1400" dirty="0">
              <a:latin typeface="제주명조" panose="02000300000000000000" pitchFamily="2" charset="-127"/>
              <a:ea typeface="제주명조" panose="02000300000000000000" pitchFamily="2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0884067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08BF8EFC-DF8E-403D-8B42-86B735737EA3}"/>
              </a:ext>
            </a:extLst>
          </p:cNvPr>
          <p:cNvSpPr/>
          <p:nvPr/>
        </p:nvSpPr>
        <p:spPr>
          <a:xfrm>
            <a:off x="9367007" y="377702"/>
            <a:ext cx="2834137" cy="14204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540CB4E-63F3-4344-A92C-3A4347D0CEAA}"/>
              </a:ext>
            </a:extLst>
          </p:cNvPr>
          <p:cNvSpPr/>
          <p:nvPr/>
        </p:nvSpPr>
        <p:spPr>
          <a:xfrm>
            <a:off x="10080239" y="593042"/>
            <a:ext cx="2120905" cy="14204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1BD8FA6-4078-42F1-85FC-969A16FD28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310" y="243959"/>
            <a:ext cx="829565" cy="721024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92207CE6-CA42-4F47-B8D2-994804A7E261}"/>
              </a:ext>
            </a:extLst>
          </p:cNvPr>
          <p:cNvSpPr/>
          <p:nvPr/>
        </p:nvSpPr>
        <p:spPr>
          <a:xfrm>
            <a:off x="458680" y="1056443"/>
            <a:ext cx="11274640" cy="5335479"/>
          </a:xfrm>
          <a:prstGeom prst="rect">
            <a:avLst/>
          </a:prstGeom>
          <a:noFill/>
          <a:ln w="57150">
            <a:solidFill>
              <a:srgbClr val="807F8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B4FD254-9C36-43F1-8743-9982A825EE53}"/>
              </a:ext>
            </a:extLst>
          </p:cNvPr>
          <p:cNvSpPr/>
          <p:nvPr/>
        </p:nvSpPr>
        <p:spPr>
          <a:xfrm>
            <a:off x="9256295" y="6567423"/>
            <a:ext cx="293570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제주명조" panose="02000300000000000000" pitchFamily="2" charset="-127"/>
                <a:ea typeface="제주명조" panose="02000300000000000000" pitchFamily="2" charset="-127"/>
              </a:rPr>
              <a:t>엔지니어링 </a:t>
            </a:r>
            <a:r>
              <a:rPr lang="en-US" altLang="ko-KR" sz="1400" dirty="0">
                <a:latin typeface="제주명조" panose="02000300000000000000" pitchFamily="2" charset="-127"/>
                <a:ea typeface="제주명조" panose="02000300000000000000" pitchFamily="2" charset="-127"/>
              </a:rPr>
              <a:t>DB </a:t>
            </a:r>
            <a:r>
              <a:rPr lang="ko-KR" altLang="en-US" sz="1400" dirty="0">
                <a:latin typeface="제주명조" panose="02000300000000000000" pitchFamily="2" charset="-127"/>
                <a:ea typeface="제주명조" panose="02000300000000000000" pitchFamily="2" charset="-127"/>
              </a:rPr>
              <a:t>및 실습 </a:t>
            </a:r>
            <a:r>
              <a:rPr lang="en-US" altLang="ko-KR" sz="1400" dirty="0">
                <a:latin typeface="제주명조" panose="02000300000000000000" pitchFamily="2" charset="-127"/>
                <a:ea typeface="제주명조" panose="02000300000000000000" pitchFamily="2" charset="-127"/>
              </a:rPr>
              <a:t>Project 2</a:t>
            </a:r>
            <a:r>
              <a:rPr lang="ko-KR" altLang="en-US" sz="1400" dirty="0">
                <a:latin typeface="제주명조" panose="02000300000000000000" pitchFamily="2" charset="-127"/>
                <a:ea typeface="제주명조" panose="02000300000000000000" pitchFamily="2" charset="-127"/>
              </a:rPr>
              <a:t>조</a:t>
            </a:r>
            <a:endParaRPr lang="ko-KR" altLang="en-US" sz="14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BC22E83-7BB4-4BE2-9FD4-9414F5029B8B}"/>
              </a:ext>
            </a:extLst>
          </p:cNvPr>
          <p:cNvSpPr txBox="1"/>
          <p:nvPr/>
        </p:nvSpPr>
        <p:spPr>
          <a:xfrm>
            <a:off x="1242875" y="356521"/>
            <a:ext cx="42351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제주고딕" panose="02000300000000000000" pitchFamily="2" charset="-127"/>
                <a:ea typeface="제주고딕" panose="02000300000000000000" pitchFamily="2" charset="-127"/>
              </a:rPr>
              <a:t>3. 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제주고딕" panose="02000300000000000000" pitchFamily="2" charset="-127"/>
                <a:ea typeface="제주고딕" panose="02000300000000000000" pitchFamily="2" charset="-127"/>
              </a:rPr>
              <a:t>데이터베이스 설계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0BD9FBD8-3939-47B8-A840-6237B37D2417}"/>
              </a:ext>
            </a:extLst>
          </p:cNvPr>
          <p:cNvSpPr/>
          <p:nvPr/>
        </p:nvSpPr>
        <p:spPr>
          <a:xfrm>
            <a:off x="586347" y="1223694"/>
            <a:ext cx="161041" cy="246726"/>
          </a:xfrm>
          <a:prstGeom prst="rect">
            <a:avLst/>
          </a:prstGeom>
          <a:solidFill>
            <a:srgbClr val="0042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BFAA263-308A-40C4-A1DF-9A67763294DB}"/>
              </a:ext>
            </a:extLst>
          </p:cNvPr>
          <p:cNvCxnSpPr>
            <a:cxnSpLocks/>
          </p:cNvCxnSpPr>
          <p:nvPr/>
        </p:nvCxnSpPr>
        <p:spPr>
          <a:xfrm>
            <a:off x="1278604" y="861327"/>
            <a:ext cx="8859965" cy="19615"/>
          </a:xfrm>
          <a:prstGeom prst="line">
            <a:avLst/>
          </a:prstGeom>
          <a:ln w="285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C577421B-DF7E-4CF6-B9F7-F2E788D7B5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6562" y="1748553"/>
            <a:ext cx="10664747" cy="4594479"/>
          </a:xfrm>
          <a:prstGeom prst="rect">
            <a:avLst/>
          </a:prstGeom>
          <a:solidFill>
            <a:srgbClr val="F7F7F7"/>
          </a:solidFill>
          <a:ln>
            <a:noFill/>
          </a:ln>
          <a:extLs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pPr algn="ctr" latinLnBrk="1">
              <a:spcAft>
                <a:spcPts val="0"/>
              </a:spcAft>
            </a:pPr>
            <a:r>
              <a:rPr lang="en-US" sz="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[</a:t>
            </a:r>
            <a:r>
              <a:rPr lang="ko-KR" sz="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요구사항 명세서</a:t>
            </a:r>
            <a:r>
              <a:rPr lang="en-US" sz="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]</a:t>
            </a:r>
            <a:endParaRPr lang="ko-KR" sz="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algn="just" latinLnBrk="1">
              <a:spcAft>
                <a:spcPts val="0"/>
              </a:spcAft>
            </a:pPr>
            <a:r>
              <a:rPr lang="en-US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(1) </a:t>
            </a:r>
            <a:r>
              <a:rPr lang="ko-KR" altLang="ko-KR" sz="1000" kern="100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환자 명부</a:t>
            </a:r>
            <a:r>
              <a:rPr lang="ko-KR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에 등록되기 위해서는 기본정보로 </a:t>
            </a:r>
            <a:r>
              <a:rPr lang="ko-KR" altLang="ko-KR" sz="1000" kern="100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환자</a:t>
            </a:r>
            <a:r>
              <a:rPr lang="en-US" altLang="ko-KR" sz="1000" kern="100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ID</a:t>
            </a:r>
            <a:r>
              <a:rPr lang="en-US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, </a:t>
            </a:r>
            <a:r>
              <a:rPr lang="ko-KR" altLang="ko-KR" sz="1000" kern="100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성별</a:t>
            </a:r>
            <a:r>
              <a:rPr lang="en-US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, </a:t>
            </a:r>
            <a:r>
              <a:rPr lang="ko-KR" altLang="ko-KR" sz="1000" kern="100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태어난 해</a:t>
            </a:r>
            <a:r>
              <a:rPr lang="en-US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, </a:t>
            </a:r>
            <a:r>
              <a:rPr lang="ko-KR" altLang="ko-KR" sz="1000" kern="100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연령대</a:t>
            </a:r>
            <a:r>
              <a:rPr lang="en-US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, </a:t>
            </a:r>
            <a:r>
              <a:rPr lang="ko-KR" altLang="ko-KR" sz="1000" kern="100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국적</a:t>
            </a:r>
            <a:r>
              <a:rPr lang="en-US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, </a:t>
            </a:r>
            <a:r>
              <a:rPr lang="ko-KR" altLang="ko-KR" sz="1000" kern="100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기저질환여부</a:t>
            </a:r>
            <a:r>
              <a:rPr lang="ko-KR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가 입력되야 한다</a:t>
            </a:r>
            <a:r>
              <a:rPr lang="en-US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.</a:t>
            </a:r>
            <a:endParaRPr lang="ko-KR" altLang="ko-KR" sz="10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algn="just" latinLnBrk="1">
              <a:spcAft>
                <a:spcPts val="0"/>
              </a:spcAft>
            </a:pPr>
            <a:r>
              <a:rPr lang="en-US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(2) </a:t>
            </a:r>
            <a:r>
              <a:rPr lang="ko-KR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환자는 환자</a:t>
            </a:r>
            <a:r>
              <a:rPr lang="en-US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ID</a:t>
            </a:r>
            <a:r>
              <a:rPr lang="ko-KR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로 식별한다</a:t>
            </a:r>
            <a:r>
              <a:rPr lang="en-US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.</a:t>
            </a:r>
            <a:endParaRPr lang="ko-KR" altLang="ko-KR" sz="10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algn="just" latinLnBrk="1">
              <a:spcAft>
                <a:spcPts val="0"/>
              </a:spcAft>
            </a:pPr>
            <a:r>
              <a:rPr lang="en-US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(3) </a:t>
            </a:r>
            <a:r>
              <a:rPr lang="ko-KR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환자가 코로나에 걸린 </a:t>
            </a:r>
            <a:r>
              <a:rPr lang="ko-KR" altLang="ko-KR" sz="1000" kern="100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사례</a:t>
            </a:r>
            <a:r>
              <a:rPr lang="en-US" altLang="ko-KR" sz="1000" kern="100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(</a:t>
            </a:r>
            <a:r>
              <a:rPr lang="ko-KR" altLang="ko-KR" sz="1000" kern="100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유형</a:t>
            </a:r>
            <a:r>
              <a:rPr lang="en-US" altLang="ko-KR" sz="1000" kern="100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)</a:t>
            </a:r>
            <a:r>
              <a:rPr lang="ko-KR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와 검사를 받은 </a:t>
            </a:r>
            <a:r>
              <a:rPr lang="ko-KR" altLang="ko-KR" sz="1000" kern="100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지역</a:t>
            </a:r>
            <a:r>
              <a:rPr lang="en-US" altLang="ko-KR" sz="1000" kern="100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(</a:t>
            </a:r>
            <a:r>
              <a:rPr lang="ko-KR" altLang="ko-KR" sz="1000" kern="100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광역</a:t>
            </a:r>
            <a:r>
              <a:rPr lang="en-US" altLang="ko-KR" sz="1000" kern="100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, </a:t>
            </a:r>
            <a:r>
              <a:rPr lang="ko-KR" altLang="ko-KR" sz="1000" kern="100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기초</a:t>
            </a:r>
            <a:r>
              <a:rPr lang="en-US" altLang="ko-KR" sz="1000" kern="100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)</a:t>
            </a:r>
            <a:r>
              <a:rPr lang="en-US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, </a:t>
            </a:r>
            <a:r>
              <a:rPr lang="ko-KR" altLang="ko-KR" sz="1000" kern="100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증상 발현 날짜</a:t>
            </a:r>
            <a:r>
              <a:rPr lang="en-US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, </a:t>
            </a:r>
            <a:r>
              <a:rPr lang="ko-KR" altLang="ko-KR" sz="1000" kern="100" dirty="0" err="1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확진받은</a:t>
            </a:r>
            <a:r>
              <a:rPr lang="ko-KR" altLang="ko-KR" sz="1000" kern="100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날짜</a:t>
            </a:r>
            <a:r>
              <a:rPr lang="en-US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, </a:t>
            </a:r>
            <a:r>
              <a:rPr lang="ko-KR" altLang="ko-KR" sz="10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확진자로</a:t>
            </a:r>
            <a:r>
              <a:rPr lang="ko-KR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판정되기 전과 그 후에 </a:t>
            </a:r>
            <a:r>
              <a:rPr lang="ko-KR" altLang="ko-KR" sz="1000" kern="100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접촉한 사람의 수</a:t>
            </a:r>
            <a:r>
              <a:rPr lang="en-US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, </a:t>
            </a:r>
            <a:r>
              <a:rPr lang="ko-KR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집단 감염이 아니라 특정인에게 감염된 경우 </a:t>
            </a:r>
            <a:r>
              <a:rPr lang="ko-KR" altLang="ko-KR" sz="1000" kern="100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감염자</a:t>
            </a:r>
            <a:r>
              <a:rPr lang="ko-KR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와</a:t>
            </a:r>
            <a:r>
              <a:rPr lang="en-US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, </a:t>
            </a:r>
            <a:r>
              <a:rPr lang="ko-KR" altLang="ko-KR" sz="1000" kern="100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몇 차 감염</a:t>
            </a:r>
            <a:r>
              <a:rPr lang="ko-KR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인지를 입력한다</a:t>
            </a:r>
            <a:r>
              <a:rPr lang="en-US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.</a:t>
            </a:r>
            <a:endParaRPr lang="ko-KR" altLang="ko-KR" sz="10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algn="just" latinLnBrk="1">
              <a:spcAft>
                <a:spcPts val="0"/>
              </a:spcAft>
            </a:pPr>
            <a:r>
              <a:rPr lang="en-US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(4) </a:t>
            </a:r>
            <a:r>
              <a:rPr lang="ko-KR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환자의 </a:t>
            </a:r>
            <a:r>
              <a:rPr lang="ko-KR" altLang="ko-KR" sz="1000" kern="100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상태</a:t>
            </a:r>
            <a:r>
              <a:rPr lang="en-US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(</a:t>
            </a:r>
            <a:r>
              <a:rPr lang="ko-KR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자가격리</a:t>
            </a:r>
            <a:r>
              <a:rPr lang="en-US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, </a:t>
            </a:r>
            <a:r>
              <a:rPr lang="ko-KR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격리 해제</a:t>
            </a:r>
            <a:r>
              <a:rPr lang="en-US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, </a:t>
            </a:r>
            <a:r>
              <a:rPr lang="ko-KR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사망</a:t>
            </a:r>
            <a:r>
              <a:rPr lang="en-US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)</a:t>
            </a:r>
            <a:r>
              <a:rPr lang="ko-KR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와 격리되었다면 </a:t>
            </a:r>
            <a:r>
              <a:rPr lang="ko-KR" altLang="ko-KR" sz="1000" kern="100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격리해제 날짜</a:t>
            </a:r>
            <a:r>
              <a:rPr lang="en-US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, </a:t>
            </a:r>
            <a:r>
              <a:rPr lang="ko-KR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사망했다면 </a:t>
            </a:r>
            <a:r>
              <a:rPr lang="ko-KR" altLang="ko-KR" sz="1000" kern="100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사망 날짜</a:t>
            </a:r>
            <a:r>
              <a:rPr lang="ko-KR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를 추가적으로 입력한다</a:t>
            </a:r>
            <a:r>
              <a:rPr lang="en-US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. </a:t>
            </a:r>
            <a:endParaRPr lang="ko-KR" altLang="ko-KR" sz="10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algn="just" latinLnBrk="1">
              <a:spcAft>
                <a:spcPts val="0"/>
              </a:spcAft>
            </a:pPr>
            <a:r>
              <a:rPr lang="en-US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(5) </a:t>
            </a:r>
            <a:r>
              <a:rPr lang="ko-KR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환자 명부에는 지역정보를 </a:t>
            </a:r>
            <a:r>
              <a:rPr lang="ko-KR" altLang="ko-KR" sz="1000" b="1" kern="100" dirty="0" err="1">
                <a:solidFill>
                  <a:srgbClr val="00B05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포함해야</a:t>
            </a:r>
            <a:r>
              <a:rPr lang="ko-KR" altLang="ko-KR" sz="10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한다</a:t>
            </a:r>
            <a:r>
              <a:rPr lang="en-US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.</a:t>
            </a:r>
            <a:endParaRPr lang="ko-KR" altLang="ko-KR" sz="10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algn="just" latinLnBrk="1">
              <a:spcAft>
                <a:spcPts val="0"/>
              </a:spcAft>
            </a:pPr>
            <a:r>
              <a:rPr lang="en-US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(6) </a:t>
            </a:r>
            <a:r>
              <a:rPr lang="ko-KR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따라서 환자</a:t>
            </a:r>
            <a:r>
              <a:rPr lang="en-US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ID, </a:t>
            </a:r>
            <a:r>
              <a:rPr lang="ko-KR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검사 받은 장소</a:t>
            </a:r>
            <a:r>
              <a:rPr lang="en-US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(</a:t>
            </a:r>
            <a:r>
              <a:rPr lang="ko-KR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광역</a:t>
            </a:r>
            <a:r>
              <a:rPr lang="en-US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), </a:t>
            </a:r>
            <a:r>
              <a:rPr lang="ko-KR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상태는 필수적으로 유지하며</a:t>
            </a:r>
            <a:r>
              <a:rPr lang="en-US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, </a:t>
            </a:r>
            <a:r>
              <a:rPr lang="ko-KR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나머지 속성들은 가능한 한 입력할 수 있도록 한다</a:t>
            </a:r>
            <a:r>
              <a:rPr lang="en-US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.</a:t>
            </a:r>
          </a:p>
          <a:p>
            <a:pPr algn="just" latinLnBrk="1">
              <a:spcAft>
                <a:spcPts val="0"/>
              </a:spcAft>
            </a:pPr>
            <a:r>
              <a:rPr lang="en-US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(7) </a:t>
            </a:r>
            <a:r>
              <a:rPr lang="ko-KR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감염유형의 체계적으로 관리하기 위해 </a:t>
            </a:r>
            <a:r>
              <a:rPr lang="ko-KR" altLang="ko-KR" sz="1000" kern="100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감염유형사례</a:t>
            </a:r>
            <a:r>
              <a:rPr lang="ko-KR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를 관리하는 테이블을 만들어야 한다</a:t>
            </a:r>
            <a:r>
              <a:rPr lang="en-US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.</a:t>
            </a:r>
            <a:endParaRPr lang="ko-KR" altLang="ko-KR" sz="10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algn="just" latinLnBrk="1">
              <a:spcAft>
                <a:spcPts val="0"/>
              </a:spcAft>
            </a:pPr>
            <a:r>
              <a:rPr lang="en-US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(8) </a:t>
            </a:r>
            <a:r>
              <a:rPr lang="ko-KR" altLang="ko-KR" sz="1000" kern="100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감염의 구체적인 사례</a:t>
            </a:r>
            <a:r>
              <a:rPr lang="en-US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, </a:t>
            </a:r>
            <a:r>
              <a:rPr lang="ko-KR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그 사례를 </a:t>
            </a:r>
            <a:r>
              <a:rPr lang="ko-KR" altLang="ko-KR" sz="1000" kern="100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포괄할 수 있는 유형</a:t>
            </a:r>
            <a:r>
              <a:rPr lang="ko-KR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이 입력되어야 한다</a:t>
            </a:r>
            <a:r>
              <a:rPr lang="en-US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. (A</a:t>
            </a:r>
            <a:r>
              <a:rPr lang="ko-KR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교회</a:t>
            </a:r>
            <a:r>
              <a:rPr lang="en-US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, </a:t>
            </a:r>
            <a:r>
              <a:rPr lang="ko-KR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교회</a:t>
            </a:r>
            <a:r>
              <a:rPr lang="en-US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) , (B</a:t>
            </a:r>
            <a:r>
              <a:rPr lang="ko-KR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요양시설</a:t>
            </a:r>
            <a:r>
              <a:rPr lang="en-US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, </a:t>
            </a:r>
            <a:r>
              <a:rPr lang="ko-KR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요양원</a:t>
            </a:r>
            <a:r>
              <a:rPr lang="en-US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)</a:t>
            </a:r>
            <a:r>
              <a:rPr lang="ko-KR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이 위의 예시이다</a:t>
            </a:r>
            <a:r>
              <a:rPr lang="en-US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.</a:t>
            </a:r>
            <a:endParaRPr lang="ko-KR" altLang="ko-KR" sz="10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algn="just" latinLnBrk="1">
              <a:spcAft>
                <a:spcPts val="0"/>
              </a:spcAft>
            </a:pPr>
            <a:r>
              <a:rPr lang="en-US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(9) </a:t>
            </a:r>
            <a:r>
              <a:rPr lang="ko-KR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환자명부의 감염유형은 감염유형사례의 소분류만 </a:t>
            </a:r>
            <a:r>
              <a:rPr lang="ko-KR" altLang="ko-KR" sz="1000" b="1" kern="100" dirty="0">
                <a:solidFill>
                  <a:srgbClr val="00B05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가질 수 있다</a:t>
            </a:r>
            <a:r>
              <a:rPr lang="en-US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.</a:t>
            </a:r>
          </a:p>
          <a:p>
            <a:pPr algn="just" latinLnBrk="1">
              <a:spcAft>
                <a:spcPts val="0"/>
              </a:spcAft>
            </a:pPr>
            <a:r>
              <a:rPr lang="en-US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(10) </a:t>
            </a:r>
            <a:r>
              <a:rPr lang="ko-KR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여러 장소를 돌아다닌 환자의 정보를 관리하기 위해 경로 테이블을 생성해 </a:t>
            </a:r>
            <a:r>
              <a:rPr lang="ko-KR" altLang="ko-KR" sz="1000" kern="100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환자</a:t>
            </a:r>
            <a:r>
              <a:rPr lang="en-US" altLang="ko-KR" sz="1000" kern="100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ID</a:t>
            </a:r>
            <a:r>
              <a:rPr lang="en-US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, </a:t>
            </a:r>
            <a:r>
              <a:rPr lang="ko-KR" altLang="ko-KR" sz="1000" kern="100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날짜</a:t>
            </a:r>
            <a:r>
              <a:rPr lang="en-US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, </a:t>
            </a:r>
            <a:r>
              <a:rPr lang="ko-KR" altLang="ko-KR" sz="1000" kern="100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장소</a:t>
            </a:r>
            <a:r>
              <a:rPr lang="en-US" altLang="ko-KR" sz="1000" kern="100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(</a:t>
            </a:r>
            <a:r>
              <a:rPr lang="ko-KR" altLang="ko-KR" sz="1000" kern="100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광역</a:t>
            </a:r>
            <a:r>
              <a:rPr lang="en-US" altLang="ko-KR" sz="1000" kern="100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, </a:t>
            </a:r>
            <a:r>
              <a:rPr lang="ko-KR" altLang="ko-KR" sz="1000" kern="100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기초</a:t>
            </a:r>
            <a:r>
              <a:rPr lang="en-US" altLang="ko-KR" sz="1000" kern="100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, </a:t>
            </a:r>
            <a:r>
              <a:rPr lang="ko-KR" altLang="ko-KR" sz="1000" kern="100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방문 목적</a:t>
            </a:r>
            <a:r>
              <a:rPr lang="en-US" altLang="ko-KR" sz="1000" kern="100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)</a:t>
            </a:r>
            <a:r>
              <a:rPr lang="ko-KR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가 필요하며</a:t>
            </a:r>
            <a:r>
              <a:rPr lang="en-US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, </a:t>
            </a:r>
            <a:r>
              <a:rPr lang="ko-KR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장소에 해당하는 </a:t>
            </a:r>
            <a:r>
              <a:rPr lang="ko-KR" altLang="ko-KR" sz="1000" kern="100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위도</a:t>
            </a:r>
            <a:r>
              <a:rPr lang="en-US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, </a:t>
            </a:r>
            <a:r>
              <a:rPr lang="ko-KR" altLang="ko-KR" sz="1000" kern="100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경도</a:t>
            </a:r>
            <a:r>
              <a:rPr lang="ko-KR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도 추가적으로 입력한다</a:t>
            </a:r>
            <a:r>
              <a:rPr lang="en-US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. </a:t>
            </a:r>
            <a:endParaRPr lang="ko-KR" altLang="ko-KR" sz="10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algn="just" latinLnBrk="1">
              <a:spcAft>
                <a:spcPts val="0"/>
              </a:spcAft>
            </a:pPr>
            <a:r>
              <a:rPr lang="en-US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(11) </a:t>
            </a:r>
            <a:r>
              <a:rPr lang="ko-KR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장소의 특정 이름이 공개되면 사생활의 피해가 발생할 수 있기에 유형</a:t>
            </a:r>
            <a:r>
              <a:rPr lang="en-US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(</a:t>
            </a:r>
            <a:r>
              <a:rPr lang="ko-KR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방문 목적</a:t>
            </a:r>
            <a:r>
              <a:rPr lang="en-US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)</a:t>
            </a:r>
            <a:r>
              <a:rPr lang="ko-KR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으로 대체한다</a:t>
            </a:r>
            <a:r>
              <a:rPr lang="en-US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.</a:t>
            </a:r>
            <a:endParaRPr lang="ko-KR" altLang="ko-KR" sz="10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algn="just" latinLnBrk="1">
              <a:spcAft>
                <a:spcPts val="0"/>
              </a:spcAft>
            </a:pPr>
            <a:r>
              <a:rPr lang="en-US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(12) </a:t>
            </a:r>
            <a:r>
              <a:rPr lang="ko-KR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경로의 모든 값들은 유지되어야 한다</a:t>
            </a:r>
            <a:r>
              <a:rPr lang="en-US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.</a:t>
            </a:r>
            <a:endParaRPr lang="ko-KR" altLang="ko-KR" sz="10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algn="just" latinLnBrk="1">
              <a:spcAft>
                <a:spcPts val="0"/>
              </a:spcAft>
            </a:pPr>
            <a:r>
              <a:rPr lang="en-US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(13) </a:t>
            </a:r>
            <a:r>
              <a:rPr lang="ko-KR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환자는 여러 지역을 </a:t>
            </a:r>
            <a:r>
              <a:rPr lang="ko-KR" altLang="ko-KR" sz="1000" b="1" kern="100" dirty="0">
                <a:solidFill>
                  <a:srgbClr val="00B05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방문할 수 있어서</a:t>
            </a:r>
            <a:r>
              <a:rPr lang="ko-KR" altLang="ko-KR" sz="10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ko-KR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환자</a:t>
            </a:r>
            <a:r>
              <a:rPr lang="en-US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ID</a:t>
            </a:r>
            <a:r>
              <a:rPr lang="ko-KR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당 장소에 대해 </a:t>
            </a:r>
            <a:r>
              <a:rPr lang="ko-KR" altLang="ko-KR" sz="1000" kern="100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일련번호</a:t>
            </a:r>
            <a:r>
              <a:rPr lang="ko-KR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를 부여해 환자</a:t>
            </a:r>
            <a:r>
              <a:rPr lang="en-US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ID</a:t>
            </a:r>
            <a:r>
              <a:rPr lang="ko-KR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와 일련번호 두 개를 통해 정보들을 식별한다</a:t>
            </a:r>
            <a:r>
              <a:rPr lang="en-US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.</a:t>
            </a:r>
            <a:endParaRPr lang="ko-KR" altLang="ko-KR" sz="10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algn="just" latinLnBrk="1">
              <a:spcAft>
                <a:spcPts val="0"/>
              </a:spcAft>
            </a:pPr>
            <a:r>
              <a:rPr lang="en-US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(14) </a:t>
            </a:r>
            <a:r>
              <a:rPr lang="ko-KR" altLang="ko-KR" sz="1000" kern="100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지역</a:t>
            </a:r>
            <a:r>
              <a:rPr lang="ko-KR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에 대한 정보들은 </a:t>
            </a:r>
            <a:r>
              <a:rPr lang="ko-KR" altLang="ko-KR" sz="1000" kern="100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광역</a:t>
            </a:r>
            <a:r>
              <a:rPr lang="en-US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, </a:t>
            </a:r>
            <a:r>
              <a:rPr lang="ko-KR" altLang="ko-KR" sz="1000" kern="100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기초</a:t>
            </a:r>
            <a:r>
              <a:rPr lang="en-US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, </a:t>
            </a:r>
            <a:r>
              <a:rPr lang="ko-KR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그 지역을 대표하는 건물</a:t>
            </a:r>
            <a:r>
              <a:rPr lang="en-US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(</a:t>
            </a:r>
            <a:r>
              <a:rPr lang="ko-KR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시청 등</a:t>
            </a:r>
            <a:r>
              <a:rPr lang="en-US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)</a:t>
            </a:r>
            <a:r>
              <a:rPr lang="ko-KR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의 </a:t>
            </a:r>
            <a:r>
              <a:rPr lang="ko-KR" altLang="ko-KR" sz="1000" kern="100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위도</a:t>
            </a:r>
            <a:r>
              <a:rPr lang="en-US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, </a:t>
            </a:r>
            <a:r>
              <a:rPr lang="ko-KR" altLang="ko-KR" sz="1000" kern="100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경도</a:t>
            </a:r>
            <a:r>
              <a:rPr lang="ko-KR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와 지역의 </a:t>
            </a:r>
            <a:r>
              <a:rPr lang="ko-KR" altLang="ko-KR" sz="1000" kern="100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다중이용시설의 수</a:t>
            </a:r>
            <a:r>
              <a:rPr lang="ko-KR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들을 나타내는 정보로 구성된다</a:t>
            </a:r>
            <a:r>
              <a:rPr lang="en-US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.</a:t>
            </a:r>
            <a:endParaRPr lang="ko-KR" altLang="ko-KR" sz="10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algn="just" latinLnBrk="1">
              <a:spcAft>
                <a:spcPts val="0"/>
              </a:spcAft>
            </a:pPr>
            <a:r>
              <a:rPr lang="en-US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(15) </a:t>
            </a:r>
            <a:r>
              <a:rPr lang="ko-KR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지역의 모든 값들은 유지되어야 한다</a:t>
            </a:r>
            <a:r>
              <a:rPr lang="en-US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.</a:t>
            </a:r>
            <a:endParaRPr lang="ko-KR" altLang="ko-KR" sz="10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algn="just" latinLnBrk="1">
              <a:spcAft>
                <a:spcPts val="0"/>
              </a:spcAft>
            </a:pPr>
            <a:r>
              <a:rPr lang="en-US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(16) </a:t>
            </a:r>
            <a:r>
              <a:rPr lang="ko-KR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지역에서 광역</a:t>
            </a:r>
            <a:r>
              <a:rPr lang="en-US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, </a:t>
            </a:r>
            <a:r>
              <a:rPr lang="ko-KR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기초에 해당하는 코드를 부여해 이 코드로 정보들을 식별한다</a:t>
            </a:r>
            <a:r>
              <a:rPr lang="en-US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.</a:t>
            </a:r>
          </a:p>
          <a:p>
            <a:pPr algn="just" latinLnBrk="1">
              <a:spcAft>
                <a:spcPts val="0"/>
              </a:spcAft>
            </a:pPr>
            <a:r>
              <a:rPr lang="en-US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(17) </a:t>
            </a:r>
            <a:r>
              <a:rPr lang="ko-KR" altLang="ko-KR" sz="1000" kern="100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병원 정보</a:t>
            </a:r>
            <a:r>
              <a:rPr lang="ko-KR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는 </a:t>
            </a:r>
            <a:r>
              <a:rPr lang="ko-KR" altLang="ko-KR" sz="1000" kern="100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기관명</a:t>
            </a:r>
            <a:r>
              <a:rPr lang="en-US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, </a:t>
            </a:r>
            <a:r>
              <a:rPr lang="ko-KR" altLang="ko-KR" sz="1000" kern="100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지역</a:t>
            </a:r>
            <a:r>
              <a:rPr lang="en-US" altLang="ko-KR" sz="1000" kern="100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(</a:t>
            </a:r>
            <a:r>
              <a:rPr lang="ko-KR" altLang="ko-KR" sz="1000" kern="100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광역</a:t>
            </a:r>
            <a:r>
              <a:rPr lang="en-US" altLang="ko-KR" sz="1000" kern="100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, </a:t>
            </a:r>
            <a:r>
              <a:rPr lang="ko-KR" altLang="ko-KR" sz="1000" kern="100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기초</a:t>
            </a:r>
            <a:r>
              <a:rPr lang="en-US" altLang="ko-KR" sz="1000" kern="100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)</a:t>
            </a:r>
            <a:r>
              <a:rPr lang="en-US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ko-KR" altLang="ko-KR" sz="1000" kern="100" dirty="0" err="1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진료과</a:t>
            </a:r>
            <a:r>
              <a:rPr lang="ko-KR" altLang="ko-KR" sz="1000" kern="100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수</a:t>
            </a:r>
            <a:r>
              <a:rPr lang="en-US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, </a:t>
            </a:r>
            <a:r>
              <a:rPr lang="ko-KR" altLang="ko-KR" sz="1000" kern="100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병상 수</a:t>
            </a:r>
            <a:r>
              <a:rPr lang="en-US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, </a:t>
            </a:r>
            <a:r>
              <a:rPr lang="ko-KR" altLang="ko-KR" sz="1000" kern="100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전화번호</a:t>
            </a:r>
            <a:r>
              <a:rPr lang="en-US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, </a:t>
            </a:r>
            <a:r>
              <a:rPr lang="ko-KR" altLang="ko-KR" sz="1000" kern="100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주소</a:t>
            </a:r>
            <a:r>
              <a:rPr lang="ko-KR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가 입력되어야 한다</a:t>
            </a:r>
            <a:r>
              <a:rPr lang="en-US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.</a:t>
            </a:r>
            <a:endParaRPr lang="ko-KR" altLang="ko-KR" sz="10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algn="just" latinLnBrk="1">
              <a:spcAft>
                <a:spcPts val="0"/>
              </a:spcAft>
            </a:pPr>
            <a:r>
              <a:rPr lang="en-US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(18) </a:t>
            </a:r>
            <a:r>
              <a:rPr lang="ko-KR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모든 값들은 유지되어야 한다</a:t>
            </a:r>
            <a:r>
              <a:rPr lang="en-US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.</a:t>
            </a:r>
            <a:endParaRPr lang="ko-KR" altLang="ko-KR" sz="10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algn="just" latinLnBrk="1">
              <a:spcAft>
                <a:spcPts val="0"/>
              </a:spcAft>
            </a:pPr>
            <a:r>
              <a:rPr lang="en-US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(19) </a:t>
            </a:r>
            <a:r>
              <a:rPr lang="ko-KR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기관명으로 정보들을 식별하며</a:t>
            </a:r>
            <a:r>
              <a:rPr lang="en-US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, </a:t>
            </a:r>
            <a:r>
              <a:rPr lang="ko-KR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필요한 경우 병원 코드를 부여해서 활용하도록 한다</a:t>
            </a:r>
            <a:r>
              <a:rPr lang="en-US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.</a:t>
            </a:r>
            <a:endParaRPr lang="ko-KR" altLang="ko-KR" sz="10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algn="just" latinLnBrk="1">
              <a:spcAft>
                <a:spcPts val="0"/>
              </a:spcAft>
            </a:pPr>
            <a:r>
              <a:rPr lang="en-US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(20) </a:t>
            </a:r>
            <a:r>
              <a:rPr lang="ko-KR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이 경우 하나의 지역에 여러 병원을 </a:t>
            </a:r>
            <a:r>
              <a:rPr lang="ko-KR" altLang="ko-KR" sz="1000" b="1" kern="100" dirty="0">
                <a:solidFill>
                  <a:srgbClr val="00B05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갖게 된다</a:t>
            </a:r>
            <a:r>
              <a:rPr lang="en-US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. </a:t>
            </a:r>
          </a:p>
          <a:p>
            <a:pPr algn="just" latinLnBrk="1">
              <a:spcAft>
                <a:spcPts val="0"/>
              </a:spcAft>
            </a:pPr>
            <a:r>
              <a:rPr lang="en-US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(21) </a:t>
            </a:r>
            <a:r>
              <a:rPr lang="ko-KR" altLang="ko-KR" sz="1000" kern="100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수도권의 지역별 통행량을 </a:t>
            </a:r>
            <a:r>
              <a:rPr lang="ko-KR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알기 위해 </a:t>
            </a:r>
            <a:r>
              <a:rPr lang="ko-KR" altLang="ko-KR" sz="1000" kern="100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기점</a:t>
            </a:r>
            <a:r>
              <a:rPr lang="en-US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, </a:t>
            </a:r>
            <a:r>
              <a:rPr lang="ko-KR" altLang="ko-KR" sz="1000" kern="100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종점</a:t>
            </a:r>
            <a:r>
              <a:rPr lang="en-US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, </a:t>
            </a:r>
            <a:r>
              <a:rPr lang="ko-KR" altLang="ko-KR" sz="1000" kern="100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통행량</a:t>
            </a:r>
            <a:r>
              <a:rPr lang="ko-KR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정보를 입력한다</a:t>
            </a:r>
            <a:r>
              <a:rPr lang="en-US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.</a:t>
            </a:r>
            <a:endParaRPr lang="ko-KR" altLang="ko-KR" sz="10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algn="just" latinLnBrk="1">
              <a:spcAft>
                <a:spcPts val="0"/>
              </a:spcAft>
            </a:pPr>
            <a:r>
              <a:rPr lang="en-US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(22) </a:t>
            </a:r>
            <a:r>
              <a:rPr lang="ko-KR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기점</a:t>
            </a:r>
            <a:r>
              <a:rPr lang="en-US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, </a:t>
            </a:r>
            <a:r>
              <a:rPr lang="ko-KR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종점을 통해 통행량을 식별할 수 있으며</a:t>
            </a:r>
            <a:r>
              <a:rPr lang="en-US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, </a:t>
            </a:r>
            <a:r>
              <a:rPr lang="ko-KR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모든 정보들은 유지되어야 한다</a:t>
            </a:r>
            <a:r>
              <a:rPr lang="en-US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.</a:t>
            </a:r>
            <a:endParaRPr lang="ko-KR" altLang="ko-KR" sz="10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algn="just" latinLnBrk="1">
              <a:spcAft>
                <a:spcPts val="0"/>
              </a:spcAft>
            </a:pPr>
            <a:r>
              <a:rPr lang="en-US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(23) </a:t>
            </a:r>
            <a:r>
              <a:rPr lang="ko-KR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수도권의 특정 지역에서</a:t>
            </a:r>
            <a:r>
              <a:rPr lang="en-US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, </a:t>
            </a:r>
            <a:r>
              <a:rPr lang="ko-KR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나머지의 지역의 통행량을 갖고 있어야 </a:t>
            </a:r>
            <a:r>
              <a:rPr lang="ko-KR" altLang="ko-KR" sz="1000" b="1" kern="100" dirty="0">
                <a:solidFill>
                  <a:srgbClr val="00B05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한다</a:t>
            </a:r>
            <a:r>
              <a:rPr lang="en-US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.</a:t>
            </a:r>
          </a:p>
          <a:p>
            <a:pPr algn="just" latinLnBrk="1">
              <a:spcAft>
                <a:spcPts val="0"/>
              </a:spcAft>
            </a:pPr>
            <a:r>
              <a:rPr lang="en-US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(24) </a:t>
            </a:r>
            <a:r>
              <a:rPr lang="ko-KR" altLang="ko-KR" sz="1000" kern="100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위험 라벨</a:t>
            </a:r>
            <a:r>
              <a:rPr lang="ko-KR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은 </a:t>
            </a:r>
            <a:r>
              <a:rPr lang="ko-KR" altLang="ko-KR" sz="1000" kern="100" dirty="0" err="1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확진자</a:t>
            </a:r>
            <a:r>
              <a:rPr lang="ko-KR" altLang="ko-KR" sz="1000" kern="100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수</a:t>
            </a:r>
            <a:r>
              <a:rPr lang="ko-KR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를 통해 </a:t>
            </a:r>
            <a:r>
              <a:rPr lang="ko-KR" altLang="ko-KR" sz="1000" kern="100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위험도</a:t>
            </a:r>
            <a:r>
              <a:rPr lang="ko-KR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를 식별한다</a:t>
            </a:r>
            <a:r>
              <a:rPr lang="en-US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.</a:t>
            </a:r>
            <a:endParaRPr lang="ko-KR" altLang="ko-KR" sz="10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algn="just" latinLnBrk="1">
              <a:spcAft>
                <a:spcPts val="0"/>
              </a:spcAft>
            </a:pPr>
            <a:r>
              <a:rPr lang="en-US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(25) </a:t>
            </a:r>
            <a:r>
              <a:rPr lang="ko-KR" altLang="ko-KR" sz="1000" kern="100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감염경로 라벨</a:t>
            </a:r>
            <a:r>
              <a:rPr lang="ko-KR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은 </a:t>
            </a:r>
            <a:r>
              <a:rPr lang="ko-KR" altLang="ko-KR" sz="1000" kern="100" dirty="0" err="1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라벨링</a:t>
            </a:r>
            <a:r>
              <a:rPr lang="ko-KR" altLang="ko-KR" sz="1000" kern="100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넘버</a:t>
            </a:r>
            <a:r>
              <a:rPr lang="ko-KR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로 </a:t>
            </a:r>
            <a:r>
              <a:rPr lang="ko-KR" altLang="ko-KR" sz="1000" kern="100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종류</a:t>
            </a:r>
            <a:r>
              <a:rPr lang="ko-KR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를 식별한다</a:t>
            </a:r>
            <a:r>
              <a:rPr lang="en-US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.</a:t>
            </a:r>
            <a:endParaRPr lang="ko-KR" altLang="ko-KR" sz="10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algn="just" latinLnBrk="1">
              <a:spcAft>
                <a:spcPts val="0"/>
              </a:spcAft>
            </a:pPr>
            <a:r>
              <a:rPr lang="en-US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(26) </a:t>
            </a:r>
            <a:r>
              <a:rPr lang="ko-KR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환자정보</a:t>
            </a:r>
            <a:r>
              <a:rPr lang="en-US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, </a:t>
            </a:r>
            <a:r>
              <a:rPr lang="ko-KR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지역정보</a:t>
            </a:r>
            <a:r>
              <a:rPr lang="en-US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, </a:t>
            </a:r>
            <a:r>
              <a:rPr lang="ko-KR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위험라벨</a:t>
            </a:r>
            <a:r>
              <a:rPr lang="en-US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, </a:t>
            </a:r>
            <a:r>
              <a:rPr lang="ko-KR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감염경로라벨을 통해 필요한 정보들을 추출해 </a:t>
            </a:r>
            <a:r>
              <a:rPr lang="ko-KR" altLang="ko-KR" sz="1000" b="1" kern="100" dirty="0">
                <a:solidFill>
                  <a:srgbClr val="00B05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분석을 진행한다</a:t>
            </a:r>
            <a:r>
              <a:rPr lang="en-US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.</a:t>
            </a:r>
            <a:endParaRPr lang="ko-KR" altLang="ko-KR" sz="10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algn="just" latinLnBrk="1">
              <a:spcAft>
                <a:spcPts val="0"/>
              </a:spcAft>
            </a:pPr>
            <a:r>
              <a:rPr lang="en-US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(27) </a:t>
            </a:r>
            <a:r>
              <a:rPr lang="ko-KR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분석 진행에 앞서 환자정보</a:t>
            </a:r>
            <a:r>
              <a:rPr lang="en-US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, </a:t>
            </a:r>
            <a:r>
              <a:rPr lang="ko-KR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지역정보를 통해 지역 당 </a:t>
            </a:r>
            <a:r>
              <a:rPr lang="ko-KR" altLang="ko-KR" sz="10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확진자</a:t>
            </a:r>
            <a:r>
              <a:rPr lang="ko-KR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수를 구해서 지역이 갖는 고유한 속성들이 </a:t>
            </a:r>
            <a:r>
              <a:rPr lang="ko-KR" altLang="ko-KR" sz="10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확진자</a:t>
            </a:r>
            <a:r>
              <a:rPr lang="ko-KR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수에 영향을 미치는지 </a:t>
            </a:r>
            <a:r>
              <a:rPr lang="ko-KR" altLang="ko-KR" sz="1000" b="1" kern="100" dirty="0" err="1">
                <a:solidFill>
                  <a:srgbClr val="00B05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판단해야한다</a:t>
            </a:r>
            <a:r>
              <a:rPr lang="en-US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.</a:t>
            </a:r>
            <a:endParaRPr lang="ko-KR" altLang="ko-KR" sz="10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algn="just" latinLnBrk="1">
              <a:spcAft>
                <a:spcPts val="0"/>
              </a:spcAft>
            </a:pPr>
            <a:endParaRPr lang="ko-KR" altLang="ko-KR" sz="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algn="just" latinLnBrk="1">
              <a:spcAft>
                <a:spcPts val="0"/>
              </a:spcAft>
            </a:pPr>
            <a:endParaRPr lang="ko-KR" altLang="ko-KR" sz="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algn="just" latinLnBrk="1">
              <a:spcAft>
                <a:spcPts val="0"/>
              </a:spcAft>
            </a:pPr>
            <a:endParaRPr lang="ko-KR" altLang="ko-KR" sz="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algn="just" latinLnBrk="1">
              <a:spcAft>
                <a:spcPts val="0"/>
              </a:spcAft>
            </a:pPr>
            <a:endParaRPr lang="ko-KR" altLang="ko-KR" sz="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algn="just" latinLnBrk="1">
              <a:spcAft>
                <a:spcPts val="0"/>
              </a:spcAft>
            </a:pPr>
            <a:endParaRPr lang="ko-KR" altLang="ko-KR" sz="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algn="ctr" latinLnBrk="1">
              <a:spcAft>
                <a:spcPts val="0"/>
              </a:spcAft>
            </a:pPr>
            <a:endParaRPr lang="ko-KR" sz="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8BC9273-4274-4D07-AAF5-6A90B16AEC13}"/>
              </a:ext>
            </a:extLst>
          </p:cNvPr>
          <p:cNvSpPr txBox="1"/>
          <p:nvPr/>
        </p:nvSpPr>
        <p:spPr>
          <a:xfrm>
            <a:off x="745573" y="1119238"/>
            <a:ext cx="42351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제주고딕" panose="02000300000000000000" pitchFamily="2" charset="-127"/>
                <a:ea typeface="제주고딕" panose="02000300000000000000" pitchFamily="2" charset="-127"/>
              </a:rPr>
              <a:t>요구사항 분석</a:t>
            </a:r>
          </a:p>
        </p:txBody>
      </p:sp>
      <p:sp>
        <p:nvSpPr>
          <p:cNvPr id="6" name="부제목 2">
            <a:extLst>
              <a:ext uri="{FF2B5EF4-FFF2-40B4-BE49-F238E27FC236}">
                <a16:creationId xmlns:a16="http://schemas.microsoft.com/office/drawing/2014/main" id="{A0C3E885-BA60-477A-8DFF-2A2AD33AD95B}"/>
              </a:ext>
            </a:extLst>
          </p:cNvPr>
          <p:cNvSpPr txBox="1">
            <a:spLocks/>
          </p:cNvSpPr>
          <p:nvPr/>
        </p:nvSpPr>
        <p:spPr>
          <a:xfrm>
            <a:off x="-862270" y="1473395"/>
            <a:ext cx="6791908" cy="6367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  <a:sym typeface="Wingdings" panose="05000000000000000000" pitchFamily="2" charset="2"/>
              </a:rPr>
              <a:t> </a:t>
            </a:r>
            <a:r>
              <a:rPr lang="ko-KR" altLang="en-US" sz="1600" dirty="0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</a:rPr>
              <a:t>명사</a:t>
            </a:r>
            <a:r>
              <a:rPr lang="en-US" altLang="ko-KR" sz="1600" dirty="0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</a:rPr>
              <a:t>(</a:t>
            </a:r>
            <a:r>
              <a:rPr lang="ko-KR" altLang="en-US" sz="1600" dirty="0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</a:rPr>
              <a:t>빨간색</a:t>
            </a:r>
            <a:r>
              <a:rPr lang="en-US" altLang="ko-KR" sz="1600" dirty="0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</a:rPr>
              <a:t>), </a:t>
            </a:r>
            <a:r>
              <a:rPr lang="ko-KR" altLang="en-US" sz="1600" dirty="0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</a:rPr>
              <a:t>동사</a:t>
            </a:r>
            <a:r>
              <a:rPr lang="en-US" altLang="ko-KR" sz="1600" dirty="0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</a:rPr>
              <a:t>(</a:t>
            </a:r>
            <a:r>
              <a:rPr lang="ko-KR" altLang="en-US" sz="1600" dirty="0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</a:rPr>
              <a:t>초록색</a:t>
            </a:r>
            <a:r>
              <a:rPr lang="en-US" altLang="ko-KR" sz="1600" dirty="0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</a:rPr>
              <a:t>)</a:t>
            </a:r>
            <a:r>
              <a:rPr lang="ko-KR" altLang="en-US" sz="1600" dirty="0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</a:rPr>
              <a:t>을 찾는다</a:t>
            </a:r>
            <a:r>
              <a:rPr lang="en-US" altLang="ko-KR" sz="1600" dirty="0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</a:rPr>
              <a:t>.</a:t>
            </a:r>
            <a:endParaRPr lang="ko-KR" altLang="en-US" sz="1600" dirty="0">
              <a:latin typeface="제주명조" panose="02000300000000000000" pitchFamily="2" charset="-127"/>
              <a:ea typeface="제주명조" panose="02000300000000000000" pitchFamily="2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5078174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08BF8EFC-DF8E-403D-8B42-86B735737EA3}"/>
              </a:ext>
            </a:extLst>
          </p:cNvPr>
          <p:cNvSpPr/>
          <p:nvPr/>
        </p:nvSpPr>
        <p:spPr>
          <a:xfrm>
            <a:off x="9367007" y="377702"/>
            <a:ext cx="2834137" cy="14204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540CB4E-63F3-4344-A92C-3A4347D0CEAA}"/>
              </a:ext>
            </a:extLst>
          </p:cNvPr>
          <p:cNvSpPr/>
          <p:nvPr/>
        </p:nvSpPr>
        <p:spPr>
          <a:xfrm>
            <a:off x="10080239" y="593042"/>
            <a:ext cx="2120905" cy="14204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1BD8FA6-4078-42F1-85FC-969A16FD28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310" y="243959"/>
            <a:ext cx="829565" cy="721024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92207CE6-CA42-4F47-B8D2-994804A7E261}"/>
              </a:ext>
            </a:extLst>
          </p:cNvPr>
          <p:cNvSpPr/>
          <p:nvPr/>
        </p:nvSpPr>
        <p:spPr>
          <a:xfrm>
            <a:off x="458680" y="1056443"/>
            <a:ext cx="11274640" cy="5335479"/>
          </a:xfrm>
          <a:prstGeom prst="rect">
            <a:avLst/>
          </a:prstGeom>
          <a:noFill/>
          <a:ln w="57150">
            <a:solidFill>
              <a:srgbClr val="807F8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B4FD254-9C36-43F1-8743-9982A825EE53}"/>
              </a:ext>
            </a:extLst>
          </p:cNvPr>
          <p:cNvSpPr/>
          <p:nvPr/>
        </p:nvSpPr>
        <p:spPr>
          <a:xfrm>
            <a:off x="9256295" y="6567423"/>
            <a:ext cx="293570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제주명조" panose="02000300000000000000" pitchFamily="2" charset="-127"/>
                <a:ea typeface="제주명조" panose="02000300000000000000" pitchFamily="2" charset="-127"/>
              </a:rPr>
              <a:t>엔지니어링 </a:t>
            </a:r>
            <a:r>
              <a:rPr lang="en-US" altLang="ko-KR" sz="1400" dirty="0">
                <a:latin typeface="제주명조" panose="02000300000000000000" pitchFamily="2" charset="-127"/>
                <a:ea typeface="제주명조" panose="02000300000000000000" pitchFamily="2" charset="-127"/>
              </a:rPr>
              <a:t>DB </a:t>
            </a:r>
            <a:r>
              <a:rPr lang="ko-KR" altLang="en-US" sz="1400" dirty="0">
                <a:latin typeface="제주명조" panose="02000300000000000000" pitchFamily="2" charset="-127"/>
                <a:ea typeface="제주명조" panose="02000300000000000000" pitchFamily="2" charset="-127"/>
              </a:rPr>
              <a:t>및 실습 </a:t>
            </a:r>
            <a:r>
              <a:rPr lang="en-US" altLang="ko-KR" sz="1400" dirty="0">
                <a:latin typeface="제주명조" panose="02000300000000000000" pitchFamily="2" charset="-127"/>
                <a:ea typeface="제주명조" panose="02000300000000000000" pitchFamily="2" charset="-127"/>
              </a:rPr>
              <a:t>Project 2</a:t>
            </a:r>
            <a:r>
              <a:rPr lang="ko-KR" altLang="en-US" sz="1400" dirty="0">
                <a:latin typeface="제주명조" panose="02000300000000000000" pitchFamily="2" charset="-127"/>
                <a:ea typeface="제주명조" panose="02000300000000000000" pitchFamily="2" charset="-127"/>
              </a:rPr>
              <a:t>조</a:t>
            </a:r>
            <a:endParaRPr lang="ko-KR" altLang="en-US" sz="14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BC22E83-7BB4-4BE2-9FD4-9414F5029B8B}"/>
              </a:ext>
            </a:extLst>
          </p:cNvPr>
          <p:cNvSpPr txBox="1"/>
          <p:nvPr/>
        </p:nvSpPr>
        <p:spPr>
          <a:xfrm>
            <a:off x="1242875" y="356521"/>
            <a:ext cx="42351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제주고딕" panose="02000300000000000000" pitchFamily="2" charset="-127"/>
                <a:ea typeface="제주고딕" panose="02000300000000000000" pitchFamily="2" charset="-127"/>
              </a:rPr>
              <a:t>3. 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제주고딕" panose="02000300000000000000" pitchFamily="2" charset="-127"/>
                <a:ea typeface="제주고딕" panose="02000300000000000000" pitchFamily="2" charset="-127"/>
              </a:rPr>
              <a:t>데이터베이스 설계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0BD9FBD8-3939-47B8-A840-6237B37D2417}"/>
              </a:ext>
            </a:extLst>
          </p:cNvPr>
          <p:cNvSpPr/>
          <p:nvPr/>
        </p:nvSpPr>
        <p:spPr>
          <a:xfrm>
            <a:off x="586347" y="1223694"/>
            <a:ext cx="161041" cy="246726"/>
          </a:xfrm>
          <a:prstGeom prst="rect">
            <a:avLst/>
          </a:prstGeom>
          <a:solidFill>
            <a:srgbClr val="0042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BFAA263-308A-40C4-A1DF-9A67763294DB}"/>
              </a:ext>
            </a:extLst>
          </p:cNvPr>
          <p:cNvCxnSpPr>
            <a:cxnSpLocks/>
          </p:cNvCxnSpPr>
          <p:nvPr/>
        </p:nvCxnSpPr>
        <p:spPr>
          <a:xfrm>
            <a:off x="1278604" y="861327"/>
            <a:ext cx="8859965" cy="19615"/>
          </a:xfrm>
          <a:prstGeom prst="line">
            <a:avLst/>
          </a:prstGeom>
          <a:ln w="285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8BC9273-4274-4D07-AAF5-6A90B16AEC13}"/>
              </a:ext>
            </a:extLst>
          </p:cNvPr>
          <p:cNvSpPr txBox="1"/>
          <p:nvPr/>
        </p:nvSpPr>
        <p:spPr>
          <a:xfrm>
            <a:off x="745573" y="1119238"/>
            <a:ext cx="42351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제주고딕" panose="02000300000000000000" pitchFamily="2" charset="-127"/>
                <a:ea typeface="제주고딕" panose="02000300000000000000" pitchFamily="2" charset="-127"/>
              </a:rPr>
              <a:t>요구사항 분석</a:t>
            </a:r>
          </a:p>
        </p:txBody>
      </p:sp>
      <p:sp>
        <p:nvSpPr>
          <p:cNvPr id="6" name="부제목 2">
            <a:extLst>
              <a:ext uri="{FF2B5EF4-FFF2-40B4-BE49-F238E27FC236}">
                <a16:creationId xmlns:a16="http://schemas.microsoft.com/office/drawing/2014/main" id="{A0C3E885-BA60-477A-8DFF-2A2AD33AD95B}"/>
              </a:ext>
            </a:extLst>
          </p:cNvPr>
          <p:cNvSpPr txBox="1">
            <a:spLocks/>
          </p:cNvSpPr>
          <p:nvPr/>
        </p:nvSpPr>
        <p:spPr>
          <a:xfrm>
            <a:off x="-1083322" y="1500290"/>
            <a:ext cx="6791908" cy="6367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  <a:sym typeface="Wingdings" panose="05000000000000000000" pitchFamily="2" charset="2"/>
              </a:rPr>
              <a:t> </a:t>
            </a:r>
            <a:r>
              <a:rPr lang="ko-KR" altLang="en-US" sz="1600" dirty="0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</a:rPr>
              <a:t>개념적 설계</a:t>
            </a:r>
            <a:r>
              <a:rPr lang="en-US" altLang="ko-KR" sz="1600" dirty="0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</a:rPr>
              <a:t>: E-R</a:t>
            </a:r>
            <a:r>
              <a:rPr lang="ko-KR" altLang="en-US" sz="1600" dirty="0">
                <a:latin typeface="제주명조" panose="02000300000000000000" pitchFamily="2" charset="-127"/>
                <a:ea typeface="제주명조" panose="02000300000000000000" pitchFamily="2" charset="-127"/>
                <a:cs typeface="+mj-cs"/>
              </a:rPr>
              <a:t> 다이어그램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FAF74F1-683A-4FB0-938E-0572FC95C4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969" y="1971071"/>
            <a:ext cx="3990446" cy="163722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08AD133-FBD4-4E49-9C2D-4360D7AE78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040" y="3741074"/>
            <a:ext cx="3990446" cy="184811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E42E228-0DC0-492D-BE69-F7A8AA295A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67037" y="1969689"/>
            <a:ext cx="4235116" cy="111604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573E3D5-1679-4072-985F-BEAA2CE311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49416" y="3177193"/>
            <a:ext cx="4352738" cy="135172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201E0B28-DD4C-4679-839A-4CB22263EE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49416" y="4676611"/>
            <a:ext cx="4352738" cy="1336949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F9C6E4D-053B-4C71-81B7-2711B97863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66884" y="1935022"/>
            <a:ext cx="1908753" cy="133968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14817A86-6F9E-4D94-9DD3-4D4A496915B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66884" y="3372121"/>
            <a:ext cx="1980892" cy="130449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5651D4F6-2098-4C24-B96F-BCF82389E1C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58251" y="4763081"/>
            <a:ext cx="2130450" cy="1373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2148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2207</TotalTime>
  <Words>2426</Words>
  <Application>Microsoft Office PowerPoint</Application>
  <PresentationFormat>와이드스크린</PresentationFormat>
  <Paragraphs>465</Paragraphs>
  <Slides>33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40" baseType="lpstr">
      <vt:lpstr>Abadi</vt:lpstr>
      <vt:lpstr>맑은 고딕</vt:lpstr>
      <vt:lpstr>Arial</vt:lpstr>
      <vt:lpstr>제주고딕</vt:lpstr>
      <vt:lpstr>제주명조</vt:lpstr>
      <vt:lpstr>Wingdings</vt:lpstr>
      <vt:lpstr>Office 테마</vt:lpstr>
      <vt:lpstr>엔지니어링 DB 및 실습 2조  코로나 바이러스 확진자 데이터를 이용한  집단 감염 분석 및 지역 별 대책 예측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2020 동계방학 SOLIDIT 인턴 보고</dc:title>
  <dc:creator>이 정윤</dc:creator>
  <cp:lastModifiedBy>이 정윤</cp:lastModifiedBy>
  <cp:revision>207</cp:revision>
  <dcterms:created xsi:type="dcterms:W3CDTF">2020-03-18T10:22:03Z</dcterms:created>
  <dcterms:modified xsi:type="dcterms:W3CDTF">2020-06-25T12:30:26Z</dcterms:modified>
</cp:coreProperties>
</file>